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5"/>
  </p:notesMasterIdLst>
  <p:sldIdLst>
    <p:sldId id="256" r:id="rId2"/>
    <p:sldId id="301" r:id="rId3"/>
    <p:sldId id="303" r:id="rId4"/>
    <p:sldId id="304" r:id="rId5"/>
    <p:sldId id="305" r:id="rId6"/>
    <p:sldId id="306" r:id="rId7"/>
    <p:sldId id="264" r:id="rId8"/>
    <p:sldId id="260" r:id="rId9"/>
    <p:sldId id="288" r:id="rId10"/>
    <p:sldId id="332" r:id="rId11"/>
    <p:sldId id="310" r:id="rId12"/>
    <p:sldId id="331" r:id="rId13"/>
    <p:sldId id="311" r:id="rId14"/>
    <p:sldId id="314" r:id="rId15"/>
    <p:sldId id="322" r:id="rId16"/>
    <p:sldId id="315" r:id="rId17"/>
    <p:sldId id="316" r:id="rId18"/>
    <p:sldId id="317" r:id="rId19"/>
    <p:sldId id="333" r:id="rId20"/>
    <p:sldId id="336" r:id="rId21"/>
    <p:sldId id="299" r:id="rId22"/>
    <p:sldId id="335" r:id="rId23"/>
    <p:sldId id="319" r:id="rId24"/>
    <p:sldId id="300" r:id="rId25"/>
    <p:sldId id="326" r:id="rId26"/>
    <p:sldId id="327" r:id="rId27"/>
    <p:sldId id="328" r:id="rId28"/>
    <p:sldId id="329" r:id="rId29"/>
    <p:sldId id="323" r:id="rId30"/>
    <p:sldId id="330" r:id="rId31"/>
    <p:sldId id="324" r:id="rId32"/>
    <p:sldId id="325" r:id="rId33"/>
    <p:sldId id="318"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7" d="100"/>
          <a:sy n="117" d="100"/>
        </p:scale>
        <p:origin x="-31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62FF8-178D-4D53-A4ED-58F3FABDBD04}" type="datetimeFigureOut">
              <a:rPr lang="tr-TR" smtClean="0"/>
              <a:t>23.10.2023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B3719-E4AA-4B89-B8E9-93A2E931D0A3}" type="slidenum">
              <a:rPr lang="tr-TR" smtClean="0"/>
              <a:t>‹#›</a:t>
            </a:fld>
            <a:endParaRPr lang="tr-TR"/>
          </a:p>
        </p:txBody>
      </p:sp>
    </p:spTree>
    <p:extLst>
      <p:ext uri="{BB962C8B-B14F-4D97-AF65-F5344CB8AC3E}">
        <p14:creationId xmlns:p14="http://schemas.microsoft.com/office/powerpoint/2010/main" val="82252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 </a:t>
            </a:r>
            <a:r>
              <a:rPr lang="tr-TR" baseline="0" dirty="0" smtClean="0"/>
              <a:t>amaç, dayanak ve tanımlar</a:t>
            </a:r>
          </a:p>
          <a:p>
            <a:r>
              <a:rPr lang="tr-TR" baseline="0" dirty="0" smtClean="0"/>
              <a:t>6- yetki ve yönerge, yaptırım ve yürürlük alt başlıklı çeşitli ve son hükümlerin yer aldığı altıncı bölüm</a:t>
            </a:r>
          </a:p>
          <a:p>
            <a:endParaRPr lang="tr-TR" dirty="0"/>
          </a:p>
        </p:txBody>
      </p:sp>
      <p:sp>
        <p:nvSpPr>
          <p:cNvPr id="4" name="Slayt Numarası Yer Tutucusu 3"/>
          <p:cNvSpPr>
            <a:spLocks noGrp="1"/>
          </p:cNvSpPr>
          <p:nvPr>
            <p:ph type="sldNum" sz="quarter" idx="10"/>
          </p:nvPr>
        </p:nvSpPr>
        <p:spPr/>
        <p:txBody>
          <a:bodyPr/>
          <a:lstStyle/>
          <a:p>
            <a:fld id="{A90B3719-E4AA-4B89-B8E9-93A2E931D0A3}" type="slidenum">
              <a:rPr lang="tr-TR" smtClean="0"/>
              <a:t>3</a:t>
            </a:fld>
            <a:endParaRPr lang="tr-TR"/>
          </a:p>
        </p:txBody>
      </p:sp>
    </p:spTree>
    <p:extLst>
      <p:ext uri="{BB962C8B-B14F-4D97-AF65-F5344CB8AC3E}">
        <p14:creationId xmlns:p14="http://schemas.microsoft.com/office/powerpoint/2010/main" val="158971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haftalık ders saat sayısı altı ve üzeri olan derslerde il sınıf/alan zümrelerince karar alınması durumunda üçüncü sınav yapılabilir.</a:t>
            </a:r>
          </a:p>
          <a:p>
            <a:r>
              <a:rPr lang="tr-TR" sz="1200" b="0" i="0" kern="1200" dirty="0" smtClean="0">
                <a:solidFill>
                  <a:schemeClr val="tx1"/>
                </a:solidFill>
                <a:effectLst/>
                <a:latin typeface="+mn-lt"/>
                <a:ea typeface="+mn-ea"/>
                <a:cs typeface="+mn-cs"/>
              </a:rPr>
              <a:t>sınavların belirtilen tarihlerde yapılamaması durumunda il millî eğitim müdürlüklerince gerekçesiyle birlikte sınav tarihleri değiştirilebilir.</a:t>
            </a:r>
          </a:p>
        </p:txBody>
      </p:sp>
      <p:sp>
        <p:nvSpPr>
          <p:cNvPr id="4" name="Slayt Numarası Yer Tutucusu 3"/>
          <p:cNvSpPr>
            <a:spLocks noGrp="1"/>
          </p:cNvSpPr>
          <p:nvPr>
            <p:ph type="sldNum" sz="quarter" idx="10"/>
          </p:nvPr>
        </p:nvSpPr>
        <p:spPr/>
        <p:txBody>
          <a:bodyPr/>
          <a:lstStyle/>
          <a:p>
            <a:fld id="{A90B3719-E4AA-4B89-B8E9-93A2E931D0A3}" type="slidenum">
              <a:rPr lang="tr-TR" smtClean="0"/>
              <a:t>8</a:t>
            </a:fld>
            <a:endParaRPr lang="tr-TR"/>
          </a:p>
        </p:txBody>
      </p:sp>
    </p:spTree>
    <p:extLst>
      <p:ext uri="{BB962C8B-B14F-4D97-AF65-F5344CB8AC3E}">
        <p14:creationId xmlns:p14="http://schemas.microsoft.com/office/powerpoint/2010/main" val="75666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0B3719-E4AA-4B89-B8E9-93A2E931D0A3}" type="slidenum">
              <a:rPr lang="tr-TR" smtClean="0"/>
              <a:t>25</a:t>
            </a:fld>
            <a:endParaRPr lang="tr-TR"/>
          </a:p>
        </p:txBody>
      </p:sp>
    </p:spTree>
    <p:extLst>
      <p:ext uri="{BB962C8B-B14F-4D97-AF65-F5344CB8AC3E}">
        <p14:creationId xmlns:p14="http://schemas.microsoft.com/office/powerpoint/2010/main" val="3127340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A75E053-6B33-49FA-AC7B-30FAEC61FF9F}" type="datetimeFigureOut">
              <a:rPr lang="tr-TR" smtClean="0"/>
              <a:t>23.10.2023</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01ED14B-0637-47E9-BA91-32C5C2B803B7}"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030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75E053-6B33-49FA-AC7B-30FAEC61FF9F}" type="datetimeFigureOut">
              <a:rPr lang="tr-TR" smtClean="0"/>
              <a:t>23.10.2023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53510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75E053-6B33-49FA-AC7B-30FAEC61FF9F}" type="datetimeFigureOut">
              <a:rPr lang="tr-TR" smtClean="0"/>
              <a:t>23.10.2023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162820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75E053-6B33-49FA-AC7B-30FAEC61FF9F}" type="datetimeFigureOut">
              <a:rPr lang="tr-TR" smtClean="0"/>
              <a:t>23.10.2023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1ED14B-0637-47E9-BA91-32C5C2B803B7}"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9368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75E053-6B33-49FA-AC7B-30FAEC61FF9F}" type="datetimeFigureOut">
              <a:rPr lang="tr-TR" smtClean="0"/>
              <a:t>23.10.2023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1249913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AA75E053-6B33-49FA-AC7B-30FAEC61FF9F}" type="datetimeFigureOut">
              <a:rPr lang="tr-TR" smtClean="0"/>
              <a:t>23.10.2023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133373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AA75E053-6B33-49FA-AC7B-30FAEC61FF9F}" type="datetimeFigureOut">
              <a:rPr lang="tr-TR" smtClean="0"/>
              <a:t>23.10.2023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259548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75E053-6B33-49FA-AC7B-30FAEC61FF9F}" type="datetimeFigureOut">
              <a:rPr lang="tr-TR" smtClean="0"/>
              <a:t>23.10.2023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305324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75E053-6B33-49FA-AC7B-30FAEC61FF9F}" type="datetimeFigureOut">
              <a:rPr lang="tr-TR" smtClean="0"/>
              <a:t>23.10.2023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328800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75E053-6B33-49FA-AC7B-30FAEC61FF9F}" type="datetimeFigureOut">
              <a:rPr lang="tr-TR" smtClean="0"/>
              <a:t>23.10.2023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239481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75E053-6B33-49FA-AC7B-30FAEC61FF9F}" type="datetimeFigureOut">
              <a:rPr lang="tr-TR" smtClean="0"/>
              <a:t>23.10.2023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306389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A75E053-6B33-49FA-AC7B-30FAEC61FF9F}" type="datetimeFigureOut">
              <a:rPr lang="tr-TR" smtClean="0"/>
              <a:t>23.10.2023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293922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A75E053-6B33-49FA-AC7B-30FAEC61FF9F}" type="datetimeFigureOut">
              <a:rPr lang="tr-TR" smtClean="0"/>
              <a:t>23.10.2023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243944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A75E053-6B33-49FA-AC7B-30FAEC61FF9F}" type="datetimeFigureOut">
              <a:rPr lang="tr-TR" smtClean="0"/>
              <a:t>23.10.2023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325592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5E053-6B33-49FA-AC7B-30FAEC61FF9F}" type="datetimeFigureOut">
              <a:rPr lang="tr-TR" smtClean="0"/>
              <a:t>23.10.2023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244414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75E053-6B33-49FA-AC7B-30FAEC61FF9F}" type="datetimeFigureOut">
              <a:rPr lang="tr-TR" smtClean="0"/>
              <a:t>23.10.2023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94264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75E053-6B33-49FA-AC7B-30FAEC61FF9F}" type="datetimeFigureOut">
              <a:rPr lang="tr-TR" smtClean="0"/>
              <a:t>23.10.2023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1ED14B-0637-47E9-BA91-32C5C2B803B7}" type="slidenum">
              <a:rPr lang="tr-TR" smtClean="0"/>
              <a:t>‹#›</a:t>
            </a:fld>
            <a:endParaRPr lang="tr-TR"/>
          </a:p>
        </p:txBody>
      </p:sp>
    </p:spTree>
    <p:extLst>
      <p:ext uri="{BB962C8B-B14F-4D97-AF65-F5344CB8AC3E}">
        <p14:creationId xmlns:p14="http://schemas.microsoft.com/office/powerpoint/2010/main" val="15899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A75E053-6B33-49FA-AC7B-30FAEC61FF9F}" type="datetimeFigureOut">
              <a:rPr lang="tr-TR" smtClean="0"/>
              <a:t>23.10.2023</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01ED14B-0637-47E9-BA91-32C5C2B803B7}" type="slidenum">
              <a:rPr lang="tr-TR" smtClean="0"/>
              <a:t>‹#›</a:t>
            </a:fld>
            <a:endParaRPr lang="tr-TR"/>
          </a:p>
        </p:txBody>
      </p:sp>
    </p:spTree>
    <p:extLst>
      <p:ext uri="{BB962C8B-B14F-4D97-AF65-F5344CB8AC3E}">
        <p14:creationId xmlns:p14="http://schemas.microsoft.com/office/powerpoint/2010/main" val="35061995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rot="21420000">
            <a:off x="-390628" y="186280"/>
            <a:ext cx="11420710" cy="4567511"/>
          </a:xfrm>
        </p:spPr>
        <p:txBody>
          <a:bodyPr>
            <a:noAutofit/>
          </a:bodyPr>
          <a:lstStyle/>
          <a:p>
            <a:r>
              <a:rPr lang="tr-TR" sz="5400" b="1" dirty="0"/>
              <a:t>MİLLÎ EĞİTİM BAKANLIĞI </a:t>
            </a:r>
            <a:r>
              <a:rPr lang="tr-TR" sz="5400" b="1" dirty="0" smtClean="0"/>
              <a:t/>
            </a:r>
            <a:br>
              <a:rPr lang="tr-TR" sz="5400" b="1" dirty="0" smtClean="0"/>
            </a:br>
            <a:r>
              <a:rPr lang="tr-TR" sz="5400" b="1" dirty="0" smtClean="0"/>
              <a:t>ÖLÇME </a:t>
            </a:r>
            <a:r>
              <a:rPr lang="tr-TR" sz="5400" b="1" dirty="0"/>
              <a:t>VE DEĞERLENDİRME </a:t>
            </a:r>
            <a:r>
              <a:rPr lang="tr-TR" sz="5400" b="1" dirty="0" smtClean="0"/>
              <a:t>YÖNETMELİĞİ</a:t>
            </a:r>
            <a:br>
              <a:rPr lang="tr-TR" sz="5400" b="1" dirty="0" smtClean="0"/>
            </a:br>
            <a:r>
              <a:rPr lang="tr-TR" sz="5400" b="1" dirty="0"/>
              <a:t/>
            </a:r>
            <a:br>
              <a:rPr lang="tr-TR" sz="5400" b="1" dirty="0"/>
            </a:br>
            <a:r>
              <a:rPr lang="tr-TR" sz="5400" b="1" dirty="0"/>
              <a:t>MİLLÎ EĞİTİM BAKANLIĞI </a:t>
            </a:r>
            <a:r>
              <a:rPr lang="tr-TR" sz="5400" b="1" dirty="0" smtClean="0"/>
              <a:t>YAZILI VE UYGULAMALI SINAVLARIN YÖNERGESİ</a:t>
            </a:r>
            <a:endParaRPr lang="tr-TR" sz="5400" dirty="0"/>
          </a:p>
        </p:txBody>
      </p:sp>
    </p:spTree>
    <p:extLst>
      <p:ext uri="{BB962C8B-B14F-4D97-AF65-F5344CB8AC3E}">
        <p14:creationId xmlns:p14="http://schemas.microsoft.com/office/powerpoint/2010/main" val="2769219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ÜLKE VE İL GENELİ ORTAK SINAVLAR</a:t>
            </a:r>
            <a:endParaRPr lang="tr-TR" dirty="0"/>
          </a:p>
        </p:txBody>
      </p:sp>
      <p:sp>
        <p:nvSpPr>
          <p:cNvPr id="3" name="İçerik Yer Tutucusu 2"/>
          <p:cNvSpPr>
            <a:spLocks noGrp="1"/>
          </p:cNvSpPr>
          <p:nvPr>
            <p:ph sz="quarter" idx="13"/>
          </p:nvPr>
        </p:nvSpPr>
        <p:spPr/>
        <p:txBody>
          <a:bodyPr>
            <a:normAutofit lnSpcReduction="10000"/>
          </a:bodyPr>
          <a:lstStyle/>
          <a:p>
            <a:r>
              <a:rPr lang="tr-TR" b="1" u="sng" cap="none" dirty="0" smtClean="0">
                <a:latin typeface="Arial" panose="020B0604020202020204" pitchFamily="34" charset="0"/>
                <a:cs typeface="Arial" panose="020B0604020202020204" pitchFamily="34" charset="0"/>
              </a:rPr>
              <a:t>Milli </a:t>
            </a:r>
            <a:r>
              <a:rPr lang="tr-TR" b="1" u="sng" cap="none" dirty="0">
                <a:latin typeface="Arial" panose="020B0604020202020204" pitchFamily="34" charset="0"/>
                <a:cs typeface="Arial" panose="020B0604020202020204" pitchFamily="34" charset="0"/>
              </a:rPr>
              <a:t>E</a:t>
            </a:r>
            <a:r>
              <a:rPr lang="tr-TR" b="1" u="sng" cap="none" dirty="0" smtClean="0">
                <a:latin typeface="Arial" panose="020B0604020202020204" pitchFamily="34" charset="0"/>
                <a:cs typeface="Arial" panose="020B0604020202020204" pitchFamily="34" charset="0"/>
              </a:rPr>
              <a:t>ğitim Bakanlığınca;</a:t>
            </a:r>
            <a:endParaRPr lang="tr-TR" cap="none" dirty="0" smtClean="0">
              <a:latin typeface="Arial" panose="020B0604020202020204" pitchFamily="34" charset="0"/>
              <a:cs typeface="Arial" panose="020B0604020202020204" pitchFamily="34" charset="0"/>
            </a:endParaRPr>
          </a:p>
          <a:p>
            <a:pPr marL="0" indent="0">
              <a:buNone/>
            </a:pPr>
            <a:r>
              <a:rPr lang="tr-TR" cap="none" dirty="0" smtClean="0">
                <a:latin typeface="Arial" panose="020B0604020202020204" pitchFamily="34" charset="0"/>
                <a:cs typeface="Arial" panose="020B0604020202020204" pitchFamily="34" charset="0"/>
              </a:rPr>
              <a:t>	</a:t>
            </a:r>
            <a:r>
              <a:rPr lang="tr-TR" cap="none" dirty="0" smtClean="0">
                <a:solidFill>
                  <a:srgbClr val="00B0F0"/>
                </a:solidFill>
                <a:latin typeface="Arial" panose="020B0604020202020204" pitchFamily="34" charset="0"/>
                <a:cs typeface="Arial" panose="020B0604020202020204" pitchFamily="34" charset="0"/>
              </a:rPr>
              <a:t>6. sınıf </a:t>
            </a:r>
            <a:r>
              <a:rPr lang="tr-TR" cap="none" dirty="0">
                <a:solidFill>
                  <a:srgbClr val="00B0F0"/>
                </a:solidFill>
                <a:latin typeface="Arial" panose="020B0604020202020204" pitchFamily="34" charset="0"/>
                <a:cs typeface="Arial" panose="020B0604020202020204" pitchFamily="34" charset="0"/>
              </a:rPr>
              <a:t>T</a:t>
            </a:r>
            <a:r>
              <a:rPr lang="tr-TR" cap="none" dirty="0" smtClean="0">
                <a:solidFill>
                  <a:srgbClr val="00B0F0"/>
                </a:solidFill>
                <a:latin typeface="Arial" panose="020B0604020202020204" pitchFamily="34" charset="0"/>
                <a:cs typeface="Arial" panose="020B0604020202020204" pitchFamily="34" charset="0"/>
              </a:rPr>
              <a:t>ürkçe ve matematik dersleri için 26 aralık 2023 salı günü,</a:t>
            </a:r>
            <a:br>
              <a:rPr lang="tr-TR" cap="none" dirty="0" smtClean="0">
                <a:solidFill>
                  <a:srgbClr val="00B0F0"/>
                </a:solidFill>
                <a:latin typeface="Arial" panose="020B0604020202020204" pitchFamily="34" charset="0"/>
                <a:cs typeface="Arial" panose="020B0604020202020204" pitchFamily="34" charset="0"/>
              </a:rPr>
            </a:br>
            <a:r>
              <a:rPr lang="tr-TR" cap="none" dirty="0" smtClean="0">
                <a:latin typeface="Arial" panose="020B0604020202020204" pitchFamily="34" charset="0"/>
                <a:cs typeface="Arial" panose="020B0604020202020204" pitchFamily="34" charset="0"/>
              </a:rPr>
              <a:t>	9. sınıf </a:t>
            </a:r>
            <a:r>
              <a:rPr lang="tr-TR" cap="none" dirty="0">
                <a:latin typeface="Arial" panose="020B0604020202020204" pitchFamily="34" charset="0"/>
                <a:cs typeface="Arial" panose="020B0604020202020204" pitchFamily="34" charset="0"/>
              </a:rPr>
              <a:t>T</a:t>
            </a:r>
            <a:r>
              <a:rPr lang="tr-TR" cap="none" dirty="0" smtClean="0">
                <a:latin typeface="Arial" panose="020B0604020202020204" pitchFamily="34" charset="0"/>
                <a:cs typeface="Arial" panose="020B0604020202020204" pitchFamily="34" charset="0"/>
              </a:rPr>
              <a:t>ürk dili ve edebiyatı ile matematik dersleri için 27 aralık 2023 çarşamba günü ülke genelinde ortak yazılı sınav yapılacaktır.</a:t>
            </a:r>
          </a:p>
          <a:p>
            <a:r>
              <a:rPr lang="tr-TR" b="1" u="sng" cap="none" dirty="0" smtClean="0">
                <a:latin typeface="Arial" panose="020B0604020202020204" pitchFamily="34" charset="0"/>
                <a:cs typeface="Arial" panose="020B0604020202020204" pitchFamily="34" charset="0"/>
              </a:rPr>
              <a:t>Milli </a:t>
            </a:r>
            <a:r>
              <a:rPr lang="tr-TR" b="1" u="sng" cap="none" dirty="0">
                <a:latin typeface="Arial" panose="020B0604020202020204" pitchFamily="34" charset="0"/>
                <a:cs typeface="Arial" panose="020B0604020202020204" pitchFamily="34" charset="0"/>
              </a:rPr>
              <a:t>E</a:t>
            </a:r>
            <a:r>
              <a:rPr lang="tr-TR" b="1" u="sng" cap="none" dirty="0" smtClean="0">
                <a:latin typeface="Arial" panose="020B0604020202020204" pitchFamily="34" charset="0"/>
                <a:cs typeface="Arial" panose="020B0604020202020204" pitchFamily="34" charset="0"/>
              </a:rPr>
              <a:t>ğitim </a:t>
            </a:r>
            <a:r>
              <a:rPr lang="tr-TR" b="1" u="sng" cap="none" dirty="0">
                <a:latin typeface="Arial" panose="020B0604020202020204" pitchFamily="34" charset="0"/>
                <a:cs typeface="Arial" panose="020B0604020202020204" pitchFamily="34" charset="0"/>
              </a:rPr>
              <a:t>M</a:t>
            </a:r>
            <a:r>
              <a:rPr lang="tr-TR" b="1" u="sng" cap="none" dirty="0" smtClean="0">
                <a:latin typeface="Arial" panose="020B0604020202020204" pitchFamily="34" charset="0"/>
                <a:cs typeface="Arial" panose="020B0604020202020204" pitchFamily="34" charset="0"/>
              </a:rPr>
              <a:t>üdürlüğünce;</a:t>
            </a:r>
            <a:endParaRPr lang="tr-TR" cap="none" dirty="0" smtClean="0">
              <a:latin typeface="Arial" panose="020B0604020202020204" pitchFamily="34" charset="0"/>
              <a:cs typeface="Arial" panose="020B0604020202020204" pitchFamily="34" charset="0"/>
            </a:endParaRPr>
          </a:p>
          <a:p>
            <a:pPr marL="0" indent="0">
              <a:buNone/>
            </a:pPr>
            <a:r>
              <a:rPr lang="tr-TR" cap="none" dirty="0" smtClean="0">
                <a:latin typeface="Arial" panose="020B0604020202020204" pitchFamily="34" charset="0"/>
                <a:cs typeface="Arial" panose="020B0604020202020204" pitchFamily="34" charset="0"/>
              </a:rPr>
              <a:t>	</a:t>
            </a:r>
            <a:r>
              <a:rPr lang="tr-TR" cap="none" dirty="0" smtClean="0">
                <a:solidFill>
                  <a:srgbClr val="00B0F0"/>
                </a:solidFill>
                <a:latin typeface="Arial" panose="020B0604020202020204" pitchFamily="34" charset="0"/>
                <a:cs typeface="Arial" panose="020B0604020202020204" pitchFamily="34" charset="0"/>
              </a:rPr>
              <a:t>6. sınıf fen bilimleri ve sosyal bilgiler dersleri için 27 mart 2024 çarşamba,</a:t>
            </a:r>
            <a:br>
              <a:rPr lang="tr-TR" cap="none" dirty="0" smtClean="0">
                <a:solidFill>
                  <a:srgbClr val="00B0F0"/>
                </a:solidFill>
                <a:latin typeface="Arial" panose="020B0604020202020204" pitchFamily="34" charset="0"/>
                <a:cs typeface="Arial" panose="020B0604020202020204" pitchFamily="34" charset="0"/>
              </a:rPr>
            </a:br>
            <a:r>
              <a:rPr lang="tr-TR" cap="none" dirty="0" smtClean="0">
                <a:latin typeface="Arial" panose="020B0604020202020204" pitchFamily="34" charset="0"/>
                <a:cs typeface="Arial" panose="020B0604020202020204" pitchFamily="34" charset="0"/>
              </a:rPr>
              <a:t>	9. sınıf biyoloji ve coğrafya dersleri için 28 mart 2024 perşembe günü il genelinde ortak yazılı sınav yapılacaktır.</a:t>
            </a:r>
          </a:p>
          <a:p>
            <a:endParaRPr lang="tr-TR" dirty="0"/>
          </a:p>
        </p:txBody>
      </p:sp>
    </p:spTree>
    <p:extLst>
      <p:ext uri="{BB962C8B-B14F-4D97-AF65-F5344CB8AC3E}">
        <p14:creationId xmlns:p14="http://schemas.microsoft.com/office/powerpoint/2010/main" val="4280942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70958" y="78842"/>
            <a:ext cx="8083028" cy="5303456"/>
          </a:xfrm>
        </p:spPr>
      </p:pic>
      <p:sp>
        <p:nvSpPr>
          <p:cNvPr id="2" name="Dikdörtgen 1"/>
          <p:cNvSpPr/>
          <p:nvPr/>
        </p:nvSpPr>
        <p:spPr>
          <a:xfrm>
            <a:off x="457200" y="330270"/>
            <a:ext cx="3173185"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dirty="0">
                <a:solidFill>
                  <a:srgbClr val="FF0000"/>
                </a:solidFill>
                <a:latin typeface="Arial" panose="020B0604020202020204" pitchFamily="34" charset="0"/>
                <a:cs typeface="Arial" panose="020B0604020202020204" pitchFamily="34" charset="0"/>
              </a:rPr>
              <a:t>6. sınıf Türkçe ve matematik dersleri için 26 aralık 2023 salı günü,</a:t>
            </a:r>
            <a:br>
              <a:rPr lang="tr-TR" dirty="0">
                <a:solidFill>
                  <a:srgbClr val="FF0000"/>
                </a:solidFill>
                <a:latin typeface="Arial" panose="020B0604020202020204" pitchFamily="34" charset="0"/>
                <a:cs typeface="Arial" panose="020B0604020202020204" pitchFamily="34" charset="0"/>
              </a:rPr>
            </a:br>
            <a:endParaRPr lang="tr-TR" dirty="0">
              <a:solidFill>
                <a:srgbClr val="FF0000"/>
              </a:solidFill>
            </a:endParaRPr>
          </a:p>
        </p:txBody>
      </p:sp>
    </p:spTree>
    <p:extLst>
      <p:ext uri="{BB962C8B-B14F-4D97-AF65-F5344CB8AC3E}">
        <p14:creationId xmlns:p14="http://schemas.microsoft.com/office/powerpoint/2010/main" val="2235981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 GENELİ ortak sınavlar</a:t>
            </a:r>
            <a:endParaRPr lang="tr-TR" dirty="0"/>
          </a:p>
        </p:txBody>
      </p:sp>
      <p:sp>
        <p:nvSpPr>
          <p:cNvPr id="3" name="İçerik Yer Tutucusu 2"/>
          <p:cNvSpPr>
            <a:spLocks noGrp="1"/>
          </p:cNvSpPr>
          <p:nvPr>
            <p:ph sz="quarter" idx="13"/>
          </p:nvPr>
        </p:nvSpPr>
        <p:spPr>
          <a:xfrm>
            <a:off x="636814" y="1524554"/>
            <a:ext cx="10394707" cy="3311189"/>
          </a:xfrm>
        </p:spPr>
        <p:txBody>
          <a:bodyPr/>
          <a:lstStyle/>
          <a:p>
            <a:r>
              <a:rPr lang="tr-TR" dirty="0" smtClean="0"/>
              <a:t>Sene başında ilçe milli eğitim müdürleri </a:t>
            </a:r>
            <a:r>
              <a:rPr lang="tr-TR" dirty="0" err="1" smtClean="0"/>
              <a:t>kurulu’nda</a:t>
            </a:r>
            <a:r>
              <a:rPr lang="tr-TR" dirty="0" smtClean="0"/>
              <a:t> hangi derslerden ve hangi tarihte yapılacağına ilişkin  karar alınıyor. Soru, cevap anahtarı, </a:t>
            </a:r>
            <a:r>
              <a:rPr lang="tr-TR" dirty="0" err="1" smtClean="0"/>
              <a:t>ksdt</a:t>
            </a:r>
            <a:r>
              <a:rPr lang="tr-TR" dirty="0" smtClean="0"/>
              <a:t> ve sınav uygulaması il milli eğitim müdürlüğü koordinesinde yürütülüyor</a:t>
            </a:r>
          </a:p>
          <a:p>
            <a:r>
              <a:rPr lang="tr-TR" cap="none" dirty="0">
                <a:solidFill>
                  <a:srgbClr val="00B0F0"/>
                </a:solidFill>
                <a:latin typeface="Arial" panose="020B0604020202020204" pitchFamily="34" charset="0"/>
                <a:cs typeface="Arial" panose="020B0604020202020204" pitchFamily="34" charset="0"/>
              </a:rPr>
              <a:t>6. sınıf fen bilimleri ve sosyal bilgiler dersleri için 27 mart 2024 çarşamba,</a:t>
            </a:r>
            <a:br>
              <a:rPr lang="tr-TR" cap="none" dirty="0">
                <a:solidFill>
                  <a:srgbClr val="00B0F0"/>
                </a:solidFill>
                <a:latin typeface="Arial" panose="020B0604020202020204" pitchFamily="34" charset="0"/>
                <a:cs typeface="Arial" panose="020B0604020202020204" pitchFamily="34" charset="0"/>
              </a:rPr>
            </a:br>
            <a:endParaRPr lang="tr-TR" dirty="0"/>
          </a:p>
        </p:txBody>
      </p:sp>
    </p:spTree>
    <p:extLst>
      <p:ext uri="{BB962C8B-B14F-4D97-AF65-F5344CB8AC3E}">
        <p14:creationId xmlns:p14="http://schemas.microsoft.com/office/powerpoint/2010/main" val="360303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t="17262" b="8099"/>
          <a:stretch/>
        </p:blipFill>
        <p:spPr>
          <a:xfrm>
            <a:off x="2169745" y="0"/>
            <a:ext cx="7477375" cy="5603409"/>
          </a:xfrm>
        </p:spPr>
      </p:pic>
    </p:spTree>
    <p:extLst>
      <p:ext uri="{BB962C8B-B14F-4D97-AF65-F5344CB8AC3E}">
        <p14:creationId xmlns:p14="http://schemas.microsoft.com/office/powerpoint/2010/main" val="1894326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34785" y="757110"/>
            <a:ext cx="10394707" cy="4067983"/>
          </a:xfrm>
        </p:spPr>
        <p:txBody>
          <a:bodyPr>
            <a:normAutofit/>
          </a:bodyPr>
          <a:lstStyle/>
          <a:p>
            <a:pPr marL="0" indent="0" algn="ctr">
              <a:buNone/>
            </a:pPr>
            <a:r>
              <a:rPr lang="tr-TR" dirty="0"/>
              <a:t>Konu soru dağılım </a:t>
            </a:r>
            <a:r>
              <a:rPr lang="tr-TR" dirty="0" smtClean="0"/>
              <a:t>tabloları</a:t>
            </a:r>
            <a:endParaRPr lang="tr-TR" dirty="0"/>
          </a:p>
          <a:p>
            <a:pPr algn="just"/>
            <a:r>
              <a:rPr lang="tr-TR" u="sng" cap="none" dirty="0" smtClean="0">
                <a:latin typeface="Calibri" pitchFamily="34" charset="0"/>
                <a:ea typeface="Calibri" pitchFamily="34" charset="0"/>
                <a:cs typeface="Calibri" pitchFamily="34" charset="0"/>
              </a:rPr>
              <a:t>Ortak yazılı sınavların soruları, konu soru dağılım tablosuna göre hazırlanır. </a:t>
            </a:r>
            <a:r>
              <a:rPr lang="tr-TR" cap="none" dirty="0" smtClean="0">
                <a:latin typeface="Calibri" pitchFamily="34" charset="0"/>
                <a:ea typeface="Calibri" pitchFamily="34" charset="0"/>
                <a:cs typeface="Calibri" pitchFamily="34" charset="0"/>
              </a:rPr>
              <a:t>Konu soru dağılım tablosu ülke geneli ortak yazılı sınavlar için bakanlık tarafından; il, ilçe ve okul geneli ortak yazılı sınavlar için il sınıf/alan zümreleri tarafından ölçme değerlendirme merkezi müdürlüğünün görüşü alınarak hazırlanır. </a:t>
            </a:r>
            <a:r>
              <a:rPr lang="tr-TR" cap="none" dirty="0" smtClean="0">
                <a:solidFill>
                  <a:srgbClr val="FF0000"/>
                </a:solidFill>
                <a:latin typeface="Calibri" pitchFamily="34" charset="0"/>
                <a:ea typeface="Calibri" pitchFamily="34" charset="0"/>
                <a:cs typeface="Calibri" pitchFamily="34" charset="0"/>
              </a:rPr>
              <a:t>Bakanlık tarafından il, ilçe ve okul geneli ortak yazılı sınavlar için örnek konu soru dağılım tabloları yayımlanır</a:t>
            </a:r>
            <a:r>
              <a:rPr lang="tr-TR" cap="none" dirty="0" smtClean="0">
                <a:solidFill>
                  <a:srgbClr val="FF0000"/>
                </a:solidFill>
                <a:latin typeface="Calibri" pitchFamily="34" charset="0"/>
                <a:ea typeface="Calibri" pitchFamily="34" charset="0"/>
                <a:cs typeface="Calibri" pitchFamily="34" charset="0"/>
              </a:rPr>
              <a:t>.</a:t>
            </a:r>
            <a:endParaRPr lang="tr-TR" cap="none" dirty="0" smtClean="0">
              <a:solidFill>
                <a:srgbClr val="FF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486573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49" y="177496"/>
            <a:ext cx="9042174" cy="543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65514" y="4637314"/>
            <a:ext cx="3837215" cy="9782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17343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2758" y="364660"/>
            <a:ext cx="9846128" cy="556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8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178" y="0"/>
            <a:ext cx="8920194" cy="589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564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0216" y="-261257"/>
            <a:ext cx="10396882" cy="1151965"/>
          </a:xfrm>
        </p:spPr>
        <p:txBody>
          <a:bodyPr>
            <a:normAutofit/>
          </a:bodyPr>
          <a:lstStyle/>
          <a:p>
            <a:pPr algn="ctr"/>
            <a:r>
              <a:rPr lang="tr-TR" sz="2800" dirty="0" smtClean="0"/>
              <a:t>konu soru dağılım tablosu</a:t>
            </a:r>
            <a:endParaRPr lang="tr-T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64" y="775606"/>
            <a:ext cx="10629900" cy="517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57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8843" y="69084"/>
            <a:ext cx="10229850" cy="623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6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17405" y="300264"/>
            <a:ext cx="5043413" cy="550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833" y="195943"/>
            <a:ext cx="4799108" cy="560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87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44978" y="969381"/>
            <a:ext cx="10394707" cy="3311189"/>
          </a:xfrm>
        </p:spPr>
        <p:txBody>
          <a:bodyPr/>
          <a:lstStyle/>
          <a:p>
            <a:pPr algn="just"/>
            <a:endParaRPr lang="tr-TR" cap="none" dirty="0">
              <a:solidFill>
                <a:srgbClr val="FF0000"/>
              </a:solidFill>
              <a:latin typeface="Calibri" pitchFamily="34" charset="0"/>
              <a:ea typeface="Calibri" pitchFamily="34" charset="0"/>
              <a:cs typeface="Calibri" pitchFamily="34" charset="0"/>
            </a:endParaRPr>
          </a:p>
          <a:p>
            <a:pPr algn="just"/>
            <a:r>
              <a:rPr lang="tr-TR" cap="none" dirty="0">
                <a:solidFill>
                  <a:srgbClr val="00B050"/>
                </a:solidFill>
                <a:latin typeface="Calibri" pitchFamily="34" charset="0"/>
                <a:ea typeface="Calibri" pitchFamily="34" charset="0"/>
                <a:cs typeface="Calibri" pitchFamily="34" charset="0"/>
              </a:rPr>
              <a:t>Fen tekse İl Zümre kararına tabidir(KSDT açısından)</a:t>
            </a:r>
          </a:p>
          <a:p>
            <a:pPr algn="just"/>
            <a:r>
              <a:rPr lang="tr-TR" cap="none" dirty="0">
                <a:solidFill>
                  <a:srgbClr val="00B050"/>
                </a:solidFill>
                <a:latin typeface="Calibri" pitchFamily="34" charset="0"/>
                <a:ea typeface="Calibri" pitchFamily="34" charset="0"/>
                <a:cs typeface="Calibri" pitchFamily="34" charset="0"/>
              </a:rPr>
              <a:t>Seçmeli derslere KSDT yapılacaktır.</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7288" y="1637167"/>
            <a:ext cx="2114096" cy="211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43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11780" y="67633"/>
            <a:ext cx="6592464" cy="5484222"/>
          </a:xfrm>
        </p:spPr>
      </p:pic>
    </p:spTree>
    <p:extLst>
      <p:ext uri="{BB962C8B-B14F-4D97-AF65-F5344CB8AC3E}">
        <p14:creationId xmlns:p14="http://schemas.microsoft.com/office/powerpoint/2010/main" val="738773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787" y="383721"/>
            <a:ext cx="10396882" cy="1151965"/>
          </a:xfrm>
        </p:spPr>
        <p:txBody>
          <a:bodyPr/>
          <a:lstStyle/>
          <a:p>
            <a:r>
              <a:rPr lang="tr-TR" dirty="0" smtClean="0"/>
              <a:t>Puanlama ağırlığı</a:t>
            </a:r>
            <a:endParaRPr lang="tr-TR" dirty="0"/>
          </a:p>
        </p:txBody>
      </p:sp>
      <p:sp>
        <p:nvSpPr>
          <p:cNvPr id="3" name="İçerik Yer Tutucusu 2"/>
          <p:cNvSpPr>
            <a:spLocks noGrp="1"/>
          </p:cNvSpPr>
          <p:nvPr>
            <p:ph sz="quarter" idx="13"/>
          </p:nvPr>
        </p:nvSpPr>
        <p:spPr>
          <a:xfrm>
            <a:off x="710293" y="1769482"/>
            <a:ext cx="10394707" cy="3311189"/>
          </a:xfrm>
        </p:spPr>
        <p:txBody>
          <a:bodyPr>
            <a:normAutofit fontScale="85000" lnSpcReduction="20000"/>
          </a:bodyPr>
          <a:lstStyle/>
          <a:p>
            <a:pPr marL="0" lvl="0" indent="0">
              <a:buNone/>
            </a:pPr>
            <a:r>
              <a:rPr lang="tr-TR" cap="none" dirty="0" smtClean="0">
                <a:latin typeface="Arial" panose="020B0604020202020204" pitchFamily="34" charset="0"/>
                <a:cs typeface="Arial" panose="020B0604020202020204" pitchFamily="34" charset="0"/>
              </a:rPr>
              <a:t>Dinleme ve konuşma becerilerini ölçen sınavlar ayrı ayrı puanlanacaktır. Böylelikle;</a:t>
            </a:r>
          </a:p>
          <a:p>
            <a:pPr lvl="0"/>
            <a:r>
              <a:rPr lang="tr-TR" cap="none" dirty="0">
                <a:solidFill>
                  <a:srgbClr val="FF0000"/>
                </a:solidFill>
                <a:latin typeface="Arial" panose="020B0604020202020204" pitchFamily="34" charset="0"/>
                <a:cs typeface="Arial" panose="020B0604020202020204" pitchFamily="34" charset="0"/>
              </a:rPr>
              <a:t>T</a:t>
            </a:r>
            <a:r>
              <a:rPr lang="tr-TR" cap="none" dirty="0" smtClean="0">
                <a:solidFill>
                  <a:srgbClr val="FF0000"/>
                </a:solidFill>
                <a:latin typeface="Arial" panose="020B0604020202020204" pitchFamily="34" charset="0"/>
                <a:cs typeface="Arial" panose="020B0604020202020204" pitchFamily="34" charset="0"/>
              </a:rPr>
              <a:t>ürkçe ve yabancı dil </a:t>
            </a:r>
            <a:r>
              <a:rPr lang="tr-TR" cap="none" dirty="0" smtClean="0">
                <a:solidFill>
                  <a:srgbClr val="FF0000"/>
                </a:solidFill>
                <a:latin typeface="Arial" panose="020B0604020202020204" pitchFamily="34" charset="0"/>
                <a:cs typeface="Arial" panose="020B0604020202020204" pitchFamily="34" charset="0"/>
              </a:rPr>
              <a:t>derslerinin </a:t>
            </a:r>
            <a:r>
              <a:rPr lang="tr-TR" cap="none" dirty="0" smtClean="0">
                <a:solidFill>
                  <a:srgbClr val="FF0000"/>
                </a:solidFill>
                <a:latin typeface="Arial" panose="020B0604020202020204" pitchFamily="34" charset="0"/>
                <a:cs typeface="Arial" panose="020B0604020202020204" pitchFamily="34" charset="0"/>
              </a:rPr>
              <a:t>sınav puanları; </a:t>
            </a:r>
            <a:r>
              <a:rPr lang="tr-TR" cap="none" dirty="0" smtClean="0">
                <a:solidFill>
                  <a:schemeClr val="accent5">
                    <a:lumMod val="75000"/>
                  </a:schemeClr>
                </a:solidFill>
                <a:latin typeface="Arial" panose="020B0604020202020204" pitchFamily="34" charset="0"/>
                <a:cs typeface="Arial" panose="020B0604020202020204" pitchFamily="34" charset="0"/>
              </a:rPr>
              <a:t>yazılı sınavın % 50’si</a:t>
            </a:r>
            <a:r>
              <a:rPr lang="tr-TR" cap="none" dirty="0" smtClean="0">
                <a:solidFill>
                  <a:srgbClr val="FF0000"/>
                </a:solidFill>
                <a:latin typeface="Arial" panose="020B0604020202020204" pitchFamily="34" charset="0"/>
                <a:cs typeface="Arial" panose="020B0604020202020204" pitchFamily="34" charset="0"/>
              </a:rPr>
              <a:t>, </a:t>
            </a:r>
            <a:r>
              <a:rPr lang="tr-TR" cap="none" dirty="0" smtClean="0">
                <a:solidFill>
                  <a:srgbClr val="00B050"/>
                </a:solidFill>
                <a:latin typeface="Arial" panose="020B0604020202020204" pitchFamily="34" charset="0"/>
                <a:cs typeface="Arial" panose="020B0604020202020204" pitchFamily="34" charset="0"/>
              </a:rPr>
              <a:t>dinleme </a:t>
            </a:r>
            <a:r>
              <a:rPr lang="tr-TR" cap="none" dirty="0" smtClean="0">
                <a:solidFill>
                  <a:srgbClr val="00B050"/>
                </a:solidFill>
                <a:latin typeface="Arial" panose="020B0604020202020204" pitchFamily="34" charset="0"/>
                <a:cs typeface="Arial" panose="020B0604020202020204" pitchFamily="34" charset="0"/>
              </a:rPr>
              <a:t> sınavının % 25’i ve konuşma sınavının </a:t>
            </a:r>
            <a:r>
              <a:rPr lang="tr-TR" cap="none" smtClean="0">
                <a:solidFill>
                  <a:srgbClr val="00B050"/>
                </a:solidFill>
                <a:latin typeface="Arial" panose="020B0604020202020204" pitchFamily="34" charset="0"/>
                <a:cs typeface="Arial" panose="020B0604020202020204" pitchFamily="34" charset="0"/>
              </a:rPr>
              <a:t>% 25’i</a:t>
            </a:r>
            <a:r>
              <a:rPr lang="tr-TR" cap="none" smtClean="0">
                <a:solidFill>
                  <a:srgbClr val="FF0000"/>
                </a:solidFill>
                <a:latin typeface="Arial" panose="020B0604020202020204" pitchFamily="34" charset="0"/>
                <a:cs typeface="Arial" panose="020B0604020202020204" pitchFamily="34" charset="0"/>
              </a:rPr>
              <a:t> </a:t>
            </a:r>
            <a:r>
              <a:rPr lang="tr-TR" cap="none" dirty="0" smtClean="0">
                <a:solidFill>
                  <a:srgbClr val="FF0000"/>
                </a:solidFill>
                <a:latin typeface="Arial" panose="020B0604020202020204" pitchFamily="34" charset="0"/>
                <a:cs typeface="Arial" panose="020B0604020202020204" pitchFamily="34" charset="0"/>
              </a:rPr>
              <a:t>alınarak hesaplanacaktır.</a:t>
            </a:r>
          </a:p>
          <a:p>
            <a:pPr lvl="0"/>
            <a:endParaRPr lang="tr-TR" cap="none" dirty="0" smtClean="0">
              <a:latin typeface="Arial" panose="020B0604020202020204" pitchFamily="34" charset="0"/>
              <a:cs typeface="Arial" panose="020B0604020202020204" pitchFamily="34" charset="0"/>
            </a:endParaRPr>
          </a:p>
          <a:p>
            <a:pPr algn="just"/>
            <a:r>
              <a:rPr lang="tr-TR" cap="none" dirty="0">
                <a:latin typeface="Calibri" pitchFamily="34" charset="0"/>
                <a:ea typeface="Calibri" pitchFamily="34" charset="0"/>
                <a:cs typeface="Calibri" pitchFamily="34" charset="0"/>
              </a:rPr>
              <a:t>Türk dili ve edebiyatı dersinin sınav puanları; </a:t>
            </a:r>
            <a:r>
              <a:rPr lang="tr-TR" cap="none" dirty="0">
                <a:solidFill>
                  <a:srgbClr val="FF0000"/>
                </a:solidFill>
                <a:latin typeface="Calibri" pitchFamily="34" charset="0"/>
                <a:ea typeface="Calibri" pitchFamily="34" charset="0"/>
                <a:cs typeface="Calibri" pitchFamily="34" charset="0"/>
              </a:rPr>
              <a:t>yazılı sınavın %70’i, </a:t>
            </a:r>
            <a:r>
              <a:rPr lang="tr-TR" cap="none" dirty="0">
                <a:solidFill>
                  <a:srgbClr val="00B050"/>
                </a:solidFill>
                <a:latin typeface="Calibri" pitchFamily="34" charset="0"/>
                <a:ea typeface="Calibri" pitchFamily="34" charset="0"/>
                <a:cs typeface="Calibri" pitchFamily="34" charset="0"/>
              </a:rPr>
              <a:t>dinleme sınavının %15’</a:t>
            </a:r>
            <a:r>
              <a:rPr lang="tr-TR" cap="none" dirty="0">
                <a:latin typeface="Calibri" pitchFamily="34" charset="0"/>
                <a:ea typeface="Calibri" pitchFamily="34" charset="0"/>
                <a:cs typeface="Calibri" pitchFamily="34" charset="0"/>
              </a:rPr>
              <a:t>i ve </a:t>
            </a:r>
            <a:r>
              <a:rPr lang="tr-TR" cap="none" dirty="0">
                <a:solidFill>
                  <a:schemeClr val="accent1">
                    <a:lumMod val="75000"/>
                  </a:schemeClr>
                </a:solidFill>
                <a:latin typeface="Calibri" pitchFamily="34" charset="0"/>
                <a:ea typeface="Calibri" pitchFamily="34" charset="0"/>
                <a:cs typeface="Calibri" pitchFamily="34" charset="0"/>
              </a:rPr>
              <a:t>konuşma sınavının %15’i </a:t>
            </a:r>
            <a:r>
              <a:rPr lang="tr-TR" cap="none" dirty="0">
                <a:latin typeface="Calibri" pitchFamily="34" charset="0"/>
                <a:ea typeface="Calibri" pitchFamily="34" charset="0"/>
                <a:cs typeface="Calibri" pitchFamily="34" charset="0"/>
              </a:rPr>
              <a:t>alınarak hesaplanır. </a:t>
            </a:r>
            <a:r>
              <a:rPr lang="tr-TR" b="1" cap="none" dirty="0">
                <a:latin typeface="Calibri" pitchFamily="34" charset="0"/>
                <a:ea typeface="Calibri" pitchFamily="34" charset="0"/>
                <a:cs typeface="Calibri" pitchFamily="34" charset="0"/>
              </a:rPr>
              <a:t>!!!</a:t>
            </a:r>
          </a:p>
          <a:p>
            <a:pPr algn="just"/>
            <a:endParaRPr lang="tr-TR" b="1" cap="none" dirty="0">
              <a:latin typeface="Calibri" pitchFamily="34" charset="0"/>
              <a:ea typeface="Calibri" pitchFamily="34" charset="0"/>
              <a:cs typeface="Calibri" pitchFamily="34" charset="0"/>
            </a:endParaRPr>
          </a:p>
          <a:p>
            <a:pPr algn="just"/>
            <a:r>
              <a:rPr lang="tr-TR" cap="none" dirty="0">
                <a:latin typeface="Calibri" pitchFamily="34" charset="0"/>
                <a:ea typeface="Calibri" pitchFamily="34" charset="0"/>
                <a:cs typeface="Calibri" pitchFamily="34" charset="0"/>
              </a:rPr>
              <a:t>Yönerge / MADDE 6- (1) yazılı sınavların değerlendirilmesiyle ilgili aşağıdaki esaslara uyulur: </a:t>
            </a:r>
          </a:p>
          <a:p>
            <a:pPr marL="0" indent="0" algn="just">
              <a:buNone/>
            </a:pPr>
            <a:r>
              <a:rPr lang="tr-TR" cap="none" dirty="0">
                <a:latin typeface="Calibri" pitchFamily="34" charset="0"/>
                <a:ea typeface="Calibri" pitchFamily="34" charset="0"/>
                <a:cs typeface="Calibri" pitchFamily="34" charset="0"/>
              </a:rPr>
              <a:t>a) </a:t>
            </a:r>
            <a:r>
              <a:rPr lang="tr-TR" b="1" cap="none" dirty="0">
                <a:latin typeface="Calibri" pitchFamily="34" charset="0"/>
                <a:ea typeface="Calibri" pitchFamily="34" charset="0"/>
                <a:cs typeface="Calibri" pitchFamily="34" charset="0"/>
              </a:rPr>
              <a:t>Sınavlar, 100 (yüz) tam puan üzerinden değerlendirilir.</a:t>
            </a:r>
            <a:r>
              <a:rPr lang="tr-TR" cap="none" dirty="0">
                <a:latin typeface="Calibri" pitchFamily="34" charset="0"/>
                <a:ea typeface="Calibri" pitchFamily="34" charset="0"/>
                <a:cs typeface="Calibri" pitchFamily="34" charset="0"/>
              </a:rPr>
              <a:t> </a:t>
            </a:r>
            <a:endParaRPr lang="tr-TR" b="1" cap="none"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080318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3"/>
          </p:nvPr>
        </p:nvSpPr>
        <p:spPr>
          <a:xfrm>
            <a:off x="653143" y="1924604"/>
            <a:ext cx="10394707" cy="3311189"/>
          </a:xfrm>
        </p:spPr>
        <p:txBody>
          <a:bodyPr>
            <a:normAutofit fontScale="85000" lnSpcReduction="20000"/>
          </a:bodyPr>
          <a:lstStyle/>
          <a:p>
            <a:r>
              <a:rPr lang="tr-TR" dirty="0"/>
              <a:t>Ülke, il ve ilçe geneli yapılacak ortak yazılı sınavlar hariç okullar tarafından yapılacak tüm sınavlar açık uçlu veya açık uçlu ve kısa cevaplı sorulardan oluşan yazılı yoklama şeklinde yapılır.</a:t>
            </a:r>
          </a:p>
          <a:p>
            <a:endParaRPr lang="tr-TR" cap="none" dirty="0" smtClean="0">
              <a:latin typeface="Arial" panose="020B0604020202020204" pitchFamily="34" charset="0"/>
              <a:cs typeface="Arial" panose="020B0604020202020204" pitchFamily="34" charset="0"/>
            </a:endParaRPr>
          </a:p>
          <a:p>
            <a:r>
              <a:rPr lang="tr-TR" cap="none" dirty="0" smtClean="0">
                <a:latin typeface="Arial" panose="020B0604020202020204" pitchFamily="34" charset="0"/>
                <a:cs typeface="Arial" panose="020B0604020202020204" pitchFamily="34" charset="0"/>
              </a:rPr>
              <a:t>d) </a:t>
            </a:r>
            <a:r>
              <a:rPr lang="tr-TR" cap="none" dirty="0" smtClean="0">
                <a:solidFill>
                  <a:srgbClr val="00B050"/>
                </a:solidFill>
                <a:latin typeface="Arial" panose="020B0604020202020204" pitchFamily="34" charset="0"/>
                <a:cs typeface="Arial" panose="020B0604020202020204" pitchFamily="34" charset="0"/>
              </a:rPr>
              <a:t>Yapılan ortak sınavların şube ve sınıflar bazında analizleri yapılır. Konu ve kazanım eksikliği görülen öğrencilerin durumları, ders öğretmeni ve eğitim kurumu sınıf/alan zümreleri tarafından yeniden değerlendirilir.</a:t>
            </a:r>
          </a:p>
          <a:p>
            <a:r>
              <a:rPr lang="tr-TR" cap="none" dirty="0" smtClean="0">
                <a:latin typeface="Arial" panose="020B0604020202020204" pitchFamily="34" charset="0"/>
                <a:cs typeface="Arial" panose="020B0604020202020204" pitchFamily="34" charset="0"/>
              </a:rPr>
              <a:t>m) </a:t>
            </a:r>
            <a:r>
              <a:rPr lang="tr-TR" cap="none" dirty="0" smtClean="0">
                <a:solidFill>
                  <a:srgbClr val="0070C0"/>
                </a:solidFill>
                <a:latin typeface="Arial" panose="020B0604020202020204" pitchFamily="34" charset="0"/>
                <a:cs typeface="Arial" panose="020B0604020202020204" pitchFamily="34" charset="0"/>
              </a:rPr>
              <a:t>Öğretmenler tarafından ünite/tema ve/veya konu sonlarında öğrencilerin gelişimini belirlemek için kısa süreli sınavlar yapılabilir.</a:t>
            </a:r>
          </a:p>
          <a:p>
            <a:r>
              <a:rPr lang="tr-TR" cap="none" dirty="0">
                <a:latin typeface="Arial" panose="020B0604020202020204" pitchFamily="34" charset="0"/>
                <a:cs typeface="Arial" panose="020B0604020202020204" pitchFamily="34" charset="0"/>
              </a:rPr>
              <a:t>n</a:t>
            </a:r>
            <a:r>
              <a:rPr lang="tr-TR" cap="none" dirty="0" smtClean="0">
                <a:latin typeface="Arial" panose="020B0604020202020204" pitchFamily="34" charset="0"/>
                <a:cs typeface="Arial" panose="020B0604020202020204" pitchFamily="34" charset="0"/>
              </a:rPr>
              <a:t>) Kaynaştırma/bütünleştirme yoluyla eğitimlerine devam eden öğrencilerin başarılarının değerlendirilmesinde </a:t>
            </a:r>
            <a:r>
              <a:rPr lang="tr-TR" cap="none" dirty="0" err="1" smtClean="0">
                <a:latin typeface="Arial" panose="020B0604020202020204" pitchFamily="34" charset="0"/>
                <a:cs typeface="Arial" panose="020B0604020202020204" pitchFamily="34" charset="0"/>
              </a:rPr>
              <a:t>BEP’te</a:t>
            </a:r>
            <a:r>
              <a:rPr lang="tr-TR" cap="none" dirty="0" smtClean="0">
                <a:latin typeface="Arial" panose="020B0604020202020204" pitchFamily="34" charset="0"/>
                <a:cs typeface="Arial" panose="020B0604020202020204" pitchFamily="34" charset="0"/>
              </a:rPr>
              <a:t> yer alan amaçlar esas alınır.</a:t>
            </a:r>
            <a:endParaRPr lang="tr-TR" cap="none" dirty="0">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685801" y="685800"/>
            <a:ext cx="10396882" cy="1151965"/>
          </a:xfrm>
        </p:spPr>
        <p:txBody>
          <a:bodyPr>
            <a:normAutofit/>
          </a:bodyPr>
          <a:lstStyle/>
          <a:p>
            <a:pPr algn="ctr"/>
            <a:r>
              <a:rPr lang="tr-TR" sz="1800" b="1" dirty="0" smtClean="0"/>
              <a:t>ÜÇÜNCÜ BÖLÜM</a:t>
            </a:r>
            <a:br>
              <a:rPr lang="tr-TR" sz="1800" b="1" dirty="0" smtClean="0"/>
            </a:br>
            <a:r>
              <a:rPr lang="tr-TR" sz="2400" b="1" dirty="0" smtClean="0"/>
              <a:t>Sınav Uygulama Esasları ile Ulusal ve Uluslararası İzleme Araştırmaları</a:t>
            </a:r>
            <a:br>
              <a:rPr lang="tr-TR" sz="2400" b="1" dirty="0" smtClean="0"/>
            </a:br>
            <a:r>
              <a:rPr lang="tr-TR" sz="2400" dirty="0">
                <a:latin typeface="Arial" panose="020B0604020202020204" pitchFamily="34" charset="0"/>
                <a:cs typeface="Arial" panose="020B0604020202020204" pitchFamily="34" charset="0"/>
              </a:rPr>
              <a:t>Yazılı ve uygulamalı </a:t>
            </a:r>
            <a:r>
              <a:rPr lang="tr-TR" sz="2400" dirty="0" smtClean="0">
                <a:latin typeface="Arial" panose="020B0604020202020204" pitchFamily="34" charset="0"/>
                <a:cs typeface="Arial" panose="020B0604020202020204" pitchFamily="34" charset="0"/>
              </a:rPr>
              <a:t>sınavlar</a:t>
            </a:r>
            <a:endParaRPr lang="tr-TR" sz="1800" dirty="0"/>
          </a:p>
        </p:txBody>
      </p:sp>
    </p:spTree>
    <p:extLst>
      <p:ext uri="{BB962C8B-B14F-4D97-AF65-F5344CB8AC3E}">
        <p14:creationId xmlns:p14="http://schemas.microsoft.com/office/powerpoint/2010/main" val="302774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47212" y="289744"/>
            <a:ext cx="10396882" cy="775607"/>
          </a:xfrm>
        </p:spPr>
        <p:txBody>
          <a:bodyPr>
            <a:normAutofit fontScale="90000"/>
          </a:bodyPr>
          <a:lstStyle/>
          <a:p>
            <a:pPr algn="ctr"/>
            <a:r>
              <a:rPr lang="tr-TR" dirty="0" smtClean="0"/>
              <a:t>Yönergeden bazı notlar</a:t>
            </a:r>
            <a:endParaRPr lang="tr-TR" dirty="0"/>
          </a:p>
        </p:txBody>
      </p:sp>
      <p:sp>
        <p:nvSpPr>
          <p:cNvPr id="3" name="İçerik Yer Tutucusu 2"/>
          <p:cNvSpPr>
            <a:spLocks noGrp="1"/>
          </p:cNvSpPr>
          <p:nvPr>
            <p:ph sz="quarter" idx="13"/>
          </p:nvPr>
        </p:nvSpPr>
        <p:spPr>
          <a:xfrm>
            <a:off x="653142" y="1826632"/>
            <a:ext cx="10394707" cy="3311189"/>
          </a:xfrm>
        </p:spPr>
        <p:txBody>
          <a:bodyPr/>
          <a:lstStyle/>
          <a:p>
            <a:endParaRPr lang="tr-TR" dirty="0"/>
          </a:p>
        </p:txBody>
      </p:sp>
      <p:sp>
        <p:nvSpPr>
          <p:cNvPr id="4" name="Dikdörtgen 3"/>
          <p:cNvSpPr/>
          <p:nvPr/>
        </p:nvSpPr>
        <p:spPr>
          <a:xfrm>
            <a:off x="653142" y="1008201"/>
            <a:ext cx="10785022" cy="3970318"/>
          </a:xfrm>
          <a:prstGeom prst="rect">
            <a:avLst/>
          </a:prstGeom>
        </p:spPr>
        <p:txBody>
          <a:bodyPr wrap="square">
            <a:spAutoFit/>
          </a:bodyPr>
          <a:lstStyle/>
          <a:p>
            <a:pPr algn="ctr"/>
            <a:r>
              <a:rPr lang="tr-TR" b="1" dirty="0" smtClean="0">
                <a:latin typeface="Calibri" pitchFamily="34" charset="0"/>
                <a:ea typeface="Calibri" pitchFamily="34" charset="0"/>
                <a:cs typeface="Calibri" pitchFamily="34" charset="0"/>
              </a:rPr>
              <a:t>İKİNCİ BÖLÜM</a:t>
            </a:r>
          </a:p>
          <a:p>
            <a:pPr algn="ctr"/>
            <a:endParaRPr lang="tr-TR" b="1" dirty="0" smtClean="0">
              <a:latin typeface="Calibri" pitchFamily="34" charset="0"/>
              <a:ea typeface="Calibri" pitchFamily="34" charset="0"/>
              <a:cs typeface="Calibri" pitchFamily="34" charset="0"/>
            </a:endParaRPr>
          </a:p>
          <a:p>
            <a:pPr algn="just"/>
            <a:r>
              <a:rPr lang="tr-TR" dirty="0" smtClean="0">
                <a:latin typeface="Calibri" pitchFamily="34" charset="0"/>
                <a:ea typeface="Calibri" pitchFamily="34" charset="0"/>
                <a:cs typeface="Calibri" pitchFamily="34" charset="0"/>
              </a:rPr>
              <a:t>y</a:t>
            </a:r>
            <a:r>
              <a:rPr lang="tr-TR" dirty="0">
                <a:latin typeface="Calibri" pitchFamily="34" charset="0"/>
                <a:ea typeface="Calibri" pitchFamily="34" charset="0"/>
                <a:cs typeface="Calibri" pitchFamily="34" charset="0"/>
              </a:rPr>
              <a:t>) Geçerli mazereti bulunan öğrencilerin sınava katılmama gerekçesi ortak yazılı sınav uygulama tarihinden itibaren en geç 5 (beş) iş günü içerisinde velisi tarafından okul müdürlüğüne yazılı olarak bildirilir</a:t>
            </a:r>
            <a:r>
              <a:rPr lang="tr-TR" dirty="0" smtClean="0">
                <a:latin typeface="Calibri" pitchFamily="34" charset="0"/>
                <a:ea typeface="Calibri" pitchFamily="34" charset="0"/>
                <a:cs typeface="Calibri" pitchFamily="34" charset="0"/>
              </a:rPr>
              <a:t>.</a:t>
            </a:r>
          </a:p>
          <a:p>
            <a:pPr algn="just"/>
            <a:endParaRPr lang="tr-TR" dirty="0" smtClean="0">
              <a:latin typeface="Calibri" pitchFamily="34" charset="0"/>
              <a:ea typeface="Calibri" pitchFamily="34" charset="0"/>
              <a:cs typeface="Calibri" pitchFamily="34" charset="0"/>
            </a:endParaRPr>
          </a:p>
          <a:p>
            <a:pPr algn="just"/>
            <a:r>
              <a:rPr lang="tr-TR" dirty="0">
                <a:latin typeface="Calibri" pitchFamily="34" charset="0"/>
                <a:ea typeface="Calibri" pitchFamily="34" charset="0"/>
                <a:cs typeface="Calibri" pitchFamily="34" charset="0"/>
              </a:rPr>
              <a:t>z) Ülke, il ve ilçe geneli ortak yazılı sınavlara katılamayan öğrencilerden okul müdürlüklerince mazeret sınavına katılmasına karar verilen öğrenciler resmî yazı ile il/ilçe millî eğitim müdürlüklerine bildirilir</a:t>
            </a:r>
            <a:r>
              <a:rPr lang="tr-TR" dirty="0" smtClean="0">
                <a:latin typeface="Calibri" pitchFamily="34" charset="0"/>
                <a:ea typeface="Calibri" pitchFamily="34" charset="0"/>
                <a:cs typeface="Calibri" pitchFamily="34" charset="0"/>
              </a:rPr>
              <a:t>.</a:t>
            </a:r>
          </a:p>
          <a:p>
            <a:pPr algn="just"/>
            <a:endParaRPr lang="tr-TR" dirty="0">
              <a:latin typeface="Calibri" pitchFamily="34" charset="0"/>
              <a:ea typeface="Calibri" pitchFamily="34" charset="0"/>
              <a:cs typeface="Calibri" pitchFamily="34" charset="0"/>
            </a:endParaRPr>
          </a:p>
          <a:p>
            <a:pPr algn="just"/>
            <a:r>
              <a:rPr lang="tr-TR" dirty="0">
                <a:latin typeface="Calibri" pitchFamily="34" charset="0"/>
                <a:ea typeface="Calibri" pitchFamily="34" charset="0"/>
                <a:cs typeface="Calibri" pitchFamily="34" charset="0"/>
              </a:rPr>
              <a:t>Öğrenci velisi, sınav sorularına 3 (üç) iş günü içinde öğrencinin öğrenim gördüğü okul müdürlüğüne dilekçe ile itiraz başvurusunda bulunabilir. Ortak yazılı sınav soru itirazları; ülke ve il geneli yapılan sınavlarda ölçme değerlendirme merkezi müdürlüklerince, ilçe geneli yapılan sınavlarda ilçe millî eğitim müdürlüklerince, okul geneli yapılan sınavlarda ise okul müdürlüklerince cevaplanır. </a:t>
            </a:r>
          </a:p>
          <a:p>
            <a:pPr algn="just"/>
            <a:endParaRPr lang="tr-TR" dirty="0" smtClean="0">
              <a:latin typeface="Calibri" pitchFamily="34" charset="0"/>
              <a:ea typeface="Calibri" pitchFamily="34" charset="0"/>
              <a:cs typeface="Calibri" pitchFamily="34" charset="0"/>
            </a:endParaRPr>
          </a:p>
          <a:p>
            <a:pPr algn="just"/>
            <a:endParaRPr lang="tr-TR" dirty="0" smtClean="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51128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2515" y="130628"/>
            <a:ext cx="10396882" cy="1151965"/>
          </a:xfrm>
        </p:spPr>
        <p:txBody>
          <a:bodyPr/>
          <a:lstStyle/>
          <a:p>
            <a:pPr algn="ctr"/>
            <a:r>
              <a:rPr lang="tr-TR" dirty="0"/>
              <a:t>Sınav içeriği</a:t>
            </a:r>
          </a:p>
        </p:txBody>
      </p:sp>
      <p:pic>
        <p:nvPicPr>
          <p:cNvPr id="614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368420" y="1961923"/>
            <a:ext cx="6751335" cy="336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Toplantı Yöneti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09" y="1463902"/>
            <a:ext cx="3411345" cy="2275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49086" y="4320847"/>
            <a:ext cx="2767692" cy="369332"/>
          </a:xfrm>
          <a:prstGeom prst="rect">
            <a:avLst/>
          </a:prstGeom>
          <a:noFill/>
        </p:spPr>
        <p:txBody>
          <a:bodyPr wrap="square" rtlCol="0">
            <a:spAutoFit/>
          </a:bodyPr>
          <a:lstStyle/>
          <a:p>
            <a:r>
              <a:rPr lang="tr-TR" dirty="0" smtClean="0"/>
              <a:t>7 A- 7 B-7 C: zümre toplanır</a:t>
            </a:r>
            <a:endParaRPr lang="tr-TR" dirty="0"/>
          </a:p>
        </p:txBody>
      </p:sp>
      <p:sp>
        <p:nvSpPr>
          <p:cNvPr id="3" name="Metin kutusu 2"/>
          <p:cNvSpPr txBox="1"/>
          <p:nvPr/>
        </p:nvSpPr>
        <p:spPr>
          <a:xfrm>
            <a:off x="4800599" y="2168512"/>
            <a:ext cx="1755321" cy="523220"/>
          </a:xfrm>
          <a:prstGeom prst="rect">
            <a:avLst/>
          </a:prstGeom>
          <a:solidFill>
            <a:schemeClr val="accent1">
              <a:lumMod val="20000"/>
              <a:lumOff val="80000"/>
            </a:schemeClr>
          </a:solidFill>
        </p:spPr>
        <p:txBody>
          <a:bodyPr wrap="square" rtlCol="0">
            <a:spAutoFit/>
          </a:bodyPr>
          <a:lstStyle/>
          <a:p>
            <a:pPr algn="ctr"/>
            <a:r>
              <a:rPr lang="tr-TR" sz="1400" dirty="0" smtClean="0">
                <a:latin typeface="Arial" pitchFamily="34" charset="0"/>
                <a:cs typeface="Arial" pitchFamily="34" charset="0"/>
              </a:rPr>
              <a:t>Akademik başarısı düşük mü?</a:t>
            </a:r>
            <a:endParaRPr lang="tr-TR" sz="1400" dirty="0">
              <a:latin typeface="Arial" pitchFamily="34" charset="0"/>
              <a:cs typeface="Arial" pitchFamily="34" charset="0"/>
            </a:endParaRPr>
          </a:p>
        </p:txBody>
      </p:sp>
      <p:sp>
        <p:nvSpPr>
          <p:cNvPr id="7" name="Metin kutusu 6"/>
          <p:cNvSpPr txBox="1"/>
          <p:nvPr/>
        </p:nvSpPr>
        <p:spPr>
          <a:xfrm>
            <a:off x="8773886" y="2089477"/>
            <a:ext cx="1755321" cy="523220"/>
          </a:xfrm>
          <a:prstGeom prst="rect">
            <a:avLst/>
          </a:prstGeom>
          <a:solidFill>
            <a:schemeClr val="accent2"/>
          </a:solidFill>
        </p:spPr>
        <p:txBody>
          <a:bodyPr wrap="square" rtlCol="0">
            <a:spAutoFit/>
          </a:bodyPr>
          <a:lstStyle/>
          <a:p>
            <a:pPr algn="ctr"/>
            <a:r>
              <a:rPr lang="tr-TR" sz="1400" dirty="0" smtClean="0">
                <a:latin typeface="Arial" pitchFamily="34" charset="0"/>
                <a:cs typeface="Arial" pitchFamily="34" charset="0"/>
              </a:rPr>
              <a:t>Akademik başarısı yüksek mi?</a:t>
            </a:r>
            <a:endParaRPr lang="tr-TR" sz="1400" dirty="0">
              <a:latin typeface="Arial" pitchFamily="34" charset="0"/>
              <a:cs typeface="Arial" pitchFamily="34" charset="0"/>
            </a:endParaRPr>
          </a:p>
        </p:txBody>
      </p:sp>
      <p:sp>
        <p:nvSpPr>
          <p:cNvPr id="8" name="Metin kutusu 7"/>
          <p:cNvSpPr txBox="1"/>
          <p:nvPr/>
        </p:nvSpPr>
        <p:spPr>
          <a:xfrm>
            <a:off x="6847113" y="2089477"/>
            <a:ext cx="1755321" cy="523220"/>
          </a:xfrm>
          <a:prstGeom prst="rect">
            <a:avLst/>
          </a:prstGeom>
          <a:solidFill>
            <a:schemeClr val="accent5">
              <a:lumMod val="60000"/>
              <a:lumOff val="40000"/>
            </a:schemeClr>
          </a:solidFill>
        </p:spPr>
        <p:txBody>
          <a:bodyPr wrap="square" rtlCol="0">
            <a:spAutoFit/>
          </a:bodyPr>
          <a:lstStyle/>
          <a:p>
            <a:pPr algn="ctr"/>
            <a:r>
              <a:rPr lang="tr-TR" sz="1400" dirty="0" smtClean="0">
                <a:latin typeface="Arial" pitchFamily="34" charset="0"/>
                <a:cs typeface="Arial" pitchFamily="34" charset="0"/>
              </a:rPr>
              <a:t>Akademik başarısı orta mı?</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1331408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27497" y="1182009"/>
            <a:ext cx="4922538" cy="41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03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96093" y="1236998"/>
            <a:ext cx="10394707" cy="3311189"/>
          </a:xfrm>
        </p:spPr>
        <p:txBody>
          <a:bodyPr/>
          <a:lstStyle/>
          <a:p>
            <a:r>
              <a:rPr lang="tr-TR" dirty="0" smtClean="0"/>
              <a:t>KRİTİK KAZANIMLAR</a:t>
            </a:r>
          </a:p>
          <a:p>
            <a:r>
              <a:rPr lang="tr-TR" dirty="0" smtClean="0"/>
              <a:t>ÖĞRETİM PROGRAMIM</a:t>
            </a:r>
          </a:p>
          <a:p>
            <a:r>
              <a:rPr lang="tr-TR" dirty="0" smtClean="0"/>
              <a:t>ÖĞRETİM ETKİNLİKLERİM</a:t>
            </a: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202" y="1281792"/>
            <a:ext cx="5808958" cy="326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32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57348" y="1002267"/>
            <a:ext cx="8009165" cy="646331"/>
          </a:xfrm>
          <a:prstGeom prst="rect">
            <a:avLst/>
          </a:prstGeom>
          <a:noFill/>
        </p:spPr>
        <p:txBody>
          <a:bodyPr wrap="square" rtlCol="0">
            <a:spAutoFit/>
          </a:bodyPr>
          <a:lstStyle/>
          <a:p>
            <a:pPr algn="ctr"/>
            <a:r>
              <a:rPr lang="tr-TR" sz="3600" dirty="0" smtClean="0"/>
              <a:t>O ZAMAN SIRA SENARYO SEÇMEDE </a:t>
            </a:r>
            <a:endParaRPr lang="tr-TR" sz="3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320" y="2139041"/>
            <a:ext cx="2921091" cy="258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802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90062" y="-146957"/>
            <a:ext cx="10396882" cy="1151965"/>
          </a:xfrm>
        </p:spPr>
        <p:txBody>
          <a:bodyPr>
            <a:normAutofit/>
          </a:bodyPr>
          <a:lstStyle/>
          <a:p>
            <a:pPr algn="ctr"/>
            <a:r>
              <a:rPr lang="tr-TR" sz="2800" dirty="0" smtClean="0"/>
              <a:t>Sınav içeriği</a:t>
            </a:r>
            <a:endParaRPr lang="tr-TR" sz="2800" dirty="0"/>
          </a:p>
        </p:txBody>
      </p:sp>
      <p:sp>
        <p:nvSpPr>
          <p:cNvPr id="3" name="İçerik Yer Tutucusu 2"/>
          <p:cNvSpPr>
            <a:spLocks noGrp="1"/>
          </p:cNvSpPr>
          <p:nvPr>
            <p:ph sz="quarter" idx="13"/>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20" y="571500"/>
            <a:ext cx="10752364" cy="560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180364" y="1641021"/>
            <a:ext cx="416379" cy="29473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7976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Yönetmelik bölümleri</a:t>
            </a:r>
            <a:endParaRPr lang="tr-TR" dirty="0"/>
          </a:p>
        </p:txBody>
      </p:sp>
      <p:sp>
        <p:nvSpPr>
          <p:cNvPr id="3" name="İçerik Yer Tutucusu 2"/>
          <p:cNvSpPr>
            <a:spLocks noGrp="1"/>
          </p:cNvSpPr>
          <p:nvPr>
            <p:ph sz="quarter" idx="13"/>
          </p:nvPr>
        </p:nvSpPr>
        <p:spPr/>
        <p:txBody>
          <a:bodyPr>
            <a:normAutofit fontScale="92500"/>
          </a:bodyPr>
          <a:lstStyle/>
          <a:p>
            <a:r>
              <a:rPr lang="tr-TR" b="1" dirty="0">
                <a:latin typeface="Arial" panose="020B0604020202020204" pitchFamily="34" charset="0"/>
                <a:cs typeface="Arial" panose="020B0604020202020204" pitchFamily="34" charset="0"/>
              </a:rPr>
              <a:t>BİRİNCİ </a:t>
            </a:r>
            <a:r>
              <a:rPr lang="tr-TR" b="1" dirty="0" smtClean="0">
                <a:latin typeface="Arial" panose="020B0604020202020204" pitchFamily="34" charset="0"/>
                <a:cs typeface="Arial" panose="020B0604020202020204" pitchFamily="34" charset="0"/>
              </a:rPr>
              <a:t>BÖLÜM - </a:t>
            </a:r>
            <a:r>
              <a:rPr lang="tr-TR" cap="none" dirty="0" smtClean="0">
                <a:latin typeface="Arial" panose="020B0604020202020204" pitchFamily="34" charset="0"/>
                <a:cs typeface="Arial" panose="020B0604020202020204" pitchFamily="34" charset="0"/>
              </a:rPr>
              <a:t>Başlangıç Hükümleri</a:t>
            </a:r>
          </a:p>
          <a:p>
            <a:r>
              <a:rPr lang="tr-TR" b="1" dirty="0" smtClean="0">
                <a:latin typeface="Arial" panose="020B0604020202020204" pitchFamily="34" charset="0"/>
                <a:cs typeface="Arial" panose="020B0604020202020204" pitchFamily="34" charset="0"/>
              </a:rPr>
              <a:t>İKİNCİ BÖLÜM - </a:t>
            </a:r>
            <a:r>
              <a:rPr lang="es-ES" cap="none" dirty="0" smtClean="0">
                <a:latin typeface="Arial" panose="020B0604020202020204" pitchFamily="34" charset="0"/>
                <a:cs typeface="Arial" panose="020B0604020202020204" pitchFamily="34" charset="0"/>
              </a:rPr>
              <a:t>Ölçme </a:t>
            </a:r>
            <a:r>
              <a:rPr lang="tr-TR" cap="none" dirty="0" smtClean="0">
                <a:latin typeface="Arial" panose="020B0604020202020204" pitchFamily="34" charset="0"/>
                <a:cs typeface="Arial" panose="020B0604020202020204" pitchFamily="34" charset="0"/>
              </a:rPr>
              <a:t>v</a:t>
            </a:r>
            <a:r>
              <a:rPr lang="es-ES" cap="none" dirty="0" smtClean="0">
                <a:latin typeface="Arial" panose="020B0604020202020204" pitchFamily="34" charset="0"/>
                <a:cs typeface="Arial" panose="020B0604020202020204" pitchFamily="34" charset="0"/>
              </a:rPr>
              <a:t>e Değerlendirme İlke </a:t>
            </a:r>
            <a:r>
              <a:rPr lang="tr-TR" cap="none" dirty="0" smtClean="0">
                <a:latin typeface="Arial" panose="020B0604020202020204" pitchFamily="34" charset="0"/>
                <a:cs typeface="Arial" panose="020B0604020202020204" pitchFamily="34" charset="0"/>
              </a:rPr>
              <a:t>v</a:t>
            </a:r>
            <a:r>
              <a:rPr lang="es-ES" cap="none" dirty="0" smtClean="0">
                <a:latin typeface="Arial" panose="020B0604020202020204" pitchFamily="34" charset="0"/>
                <a:cs typeface="Arial" panose="020B0604020202020204" pitchFamily="34" charset="0"/>
              </a:rPr>
              <a:t>e Esasları</a:t>
            </a:r>
            <a:endParaRPr lang="tr-TR" cap="none"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ÜÇÜNCÜ BÖLÜM - </a:t>
            </a:r>
            <a:r>
              <a:rPr lang="tr-TR" cap="none" dirty="0" smtClean="0">
                <a:latin typeface="Arial" panose="020B0604020202020204" pitchFamily="34" charset="0"/>
                <a:cs typeface="Arial" panose="020B0604020202020204" pitchFamily="34" charset="0"/>
              </a:rPr>
              <a:t>Sınav Uygulama Esasları İle Ulusal ve Uluslararası İzleme Araştırmaları</a:t>
            </a:r>
          </a:p>
          <a:p>
            <a:r>
              <a:rPr lang="tr-TR" b="1" dirty="0" smtClean="0">
                <a:latin typeface="Arial" panose="020B0604020202020204" pitchFamily="34" charset="0"/>
                <a:cs typeface="Arial" panose="020B0604020202020204" pitchFamily="34" charset="0"/>
              </a:rPr>
              <a:t>DÖRDÜNCÜ BÖLÜM - </a:t>
            </a:r>
            <a:r>
              <a:rPr lang="tr-TR" cap="none" dirty="0" smtClean="0">
                <a:latin typeface="Arial" panose="020B0604020202020204" pitchFamily="34" charset="0"/>
                <a:cs typeface="Arial" panose="020B0604020202020204" pitchFamily="34" charset="0"/>
              </a:rPr>
              <a:t>Merkezî Sistem Sınavlarına İlişkin Usul ve Esaslar</a:t>
            </a:r>
          </a:p>
          <a:p>
            <a:r>
              <a:rPr lang="tr-TR" b="1" dirty="0" smtClean="0">
                <a:latin typeface="Arial" panose="020B0604020202020204" pitchFamily="34" charset="0"/>
                <a:cs typeface="Arial" panose="020B0604020202020204" pitchFamily="34" charset="0"/>
              </a:rPr>
              <a:t>BEŞİNCİ BÖLÜM - </a:t>
            </a:r>
            <a:r>
              <a:rPr lang="tr-TR" cap="none" dirty="0" smtClean="0">
                <a:latin typeface="Arial" panose="020B0604020202020204" pitchFamily="34" charset="0"/>
                <a:cs typeface="Arial" panose="020B0604020202020204" pitchFamily="34" charset="0"/>
              </a:rPr>
              <a:t>Ölçme Değerlendirme Merkezi Müdürlüklerinin Kuruluşu, Açılması, </a:t>
            </a:r>
            <a:br>
              <a:rPr lang="tr-TR" cap="none" dirty="0" smtClean="0">
                <a:latin typeface="Arial" panose="020B0604020202020204" pitchFamily="34" charset="0"/>
                <a:cs typeface="Arial" panose="020B0604020202020204" pitchFamily="34" charset="0"/>
              </a:rPr>
            </a:br>
            <a:r>
              <a:rPr lang="tr-TR" cap="none" dirty="0" smtClean="0">
                <a:latin typeface="Arial" panose="020B0604020202020204" pitchFamily="34" charset="0"/>
                <a:cs typeface="Arial" panose="020B0604020202020204" pitchFamily="34" charset="0"/>
              </a:rPr>
              <a:t>                                 Kapatılması İle Görev, Yetki ve Sorumlulukları</a:t>
            </a:r>
          </a:p>
          <a:p>
            <a:r>
              <a:rPr lang="tr-TR" b="1" dirty="0" smtClean="0">
                <a:latin typeface="Arial" panose="020B0604020202020204" pitchFamily="34" charset="0"/>
                <a:cs typeface="Arial" panose="020B0604020202020204" pitchFamily="34" charset="0"/>
              </a:rPr>
              <a:t>ALTINCI BÖLÜM - </a:t>
            </a:r>
            <a:r>
              <a:rPr lang="tr-TR" cap="none" dirty="0" smtClean="0">
                <a:latin typeface="Arial" panose="020B0604020202020204" pitchFamily="34" charset="0"/>
                <a:cs typeface="Arial" panose="020B0604020202020204" pitchFamily="34" charset="0"/>
              </a:rPr>
              <a:t>Çeşitli ve Son Hükümler</a:t>
            </a:r>
            <a:endParaRPr lang="tr-T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162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669471" y="1320446"/>
            <a:ext cx="10394707" cy="3311189"/>
          </a:xfrm>
        </p:spPr>
        <p:txBody>
          <a:bodyPr/>
          <a:lstStyle/>
          <a:p>
            <a:pPr marL="0" indent="0">
              <a:buNone/>
            </a:pPr>
            <a:r>
              <a:rPr lang="tr-TR" dirty="0" smtClean="0"/>
              <a:t>İDAREME SEÇTİĞİM SENARYOMU SÖYLÜYORUM</a:t>
            </a:r>
          </a:p>
          <a:p>
            <a:pPr marL="0" indent="0">
              <a:buNone/>
            </a:pPr>
            <a:r>
              <a:rPr lang="tr-TR" dirty="0" smtClean="0"/>
              <a:t>ÖĞRENCİLERE DUYURULUYOR</a:t>
            </a:r>
          </a:p>
          <a:p>
            <a:pPr marL="0" indent="0" algn="ctr">
              <a:buNone/>
            </a:pPr>
            <a:r>
              <a:rPr lang="tr-TR" dirty="0" smtClean="0"/>
              <a:t>VE SINAV ZAMANI</a:t>
            </a:r>
            <a:endParaRPr lang="tr-TR" dirty="0"/>
          </a:p>
        </p:txBody>
      </p:sp>
    </p:spTree>
    <p:extLst>
      <p:ext uri="{BB962C8B-B14F-4D97-AF65-F5344CB8AC3E}">
        <p14:creationId xmlns:p14="http://schemas.microsoft.com/office/powerpoint/2010/main" val="2476095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2321" y="600002"/>
            <a:ext cx="4800600" cy="543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714" y="473530"/>
            <a:ext cx="4792209" cy="555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21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611" y="25174"/>
            <a:ext cx="5148035" cy="165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çerik Yer Tutucusu 3"/>
          <p:cNvSpPr>
            <a:spLocks noGrp="1"/>
          </p:cNvSpPr>
          <p:nvPr>
            <p:ph sz="quarter" idx="13"/>
          </p:nvPr>
        </p:nvSpPr>
        <p:spPr/>
        <p:txBody>
          <a:bodyPr/>
          <a:lstStyle/>
          <a:p>
            <a:endParaRPr lang="tr-TR"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32" y="1975758"/>
            <a:ext cx="4369072" cy="414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026" y="1804757"/>
            <a:ext cx="4363583" cy="420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835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34785" y="2291996"/>
            <a:ext cx="10394707" cy="3311189"/>
          </a:xfrm>
        </p:spPr>
        <p:txBody>
          <a:bodyPr/>
          <a:lstStyle/>
          <a:p>
            <a:pPr marL="0" indent="0" algn="ctr">
              <a:buNone/>
            </a:pPr>
            <a:r>
              <a:rPr lang="tr-TR" dirty="0" smtClean="0"/>
              <a:t>Nilgün mısır</a:t>
            </a:r>
          </a:p>
          <a:p>
            <a:pPr marL="0" indent="0" algn="ctr">
              <a:buNone/>
            </a:pPr>
            <a:r>
              <a:rPr lang="tr-TR" dirty="0" smtClean="0"/>
              <a:t>Trabzon Ölçme değerlendirme merkezi</a:t>
            </a:r>
          </a:p>
          <a:p>
            <a:pPr marL="0" indent="0" algn="ctr">
              <a:buNone/>
            </a:pPr>
            <a:r>
              <a:rPr lang="tr-TR" dirty="0" smtClean="0"/>
              <a:t>Ölçme değerlendirme uzmanı</a:t>
            </a:r>
          </a:p>
          <a:p>
            <a:pPr marL="0" indent="0" algn="ctr">
              <a:buNone/>
            </a:pPr>
            <a:endParaRPr lang="tr-TR" dirty="0" smtClean="0"/>
          </a:p>
          <a:p>
            <a:pPr marL="0" indent="0" algn="ctr">
              <a:buNone/>
            </a:pPr>
            <a:r>
              <a:rPr lang="tr-TR" dirty="0" smtClean="0"/>
              <a:t>Tel: </a:t>
            </a:r>
            <a:r>
              <a:rPr lang="tr-TR" dirty="0"/>
              <a:t>0 (462) 2235552 / </a:t>
            </a:r>
            <a:r>
              <a:rPr lang="tr-TR" dirty="0" smtClean="0"/>
              <a:t>17</a:t>
            </a:r>
          </a:p>
          <a:p>
            <a:pPr marL="0" indent="0" algn="ctr">
              <a:buNone/>
            </a:pPr>
            <a:r>
              <a:rPr lang="tr-TR" dirty="0" smtClean="0"/>
              <a:t>Cep: 0 505 772 67 45</a:t>
            </a:r>
            <a:endParaRPr lang="tr-TR" dirty="0"/>
          </a:p>
        </p:txBody>
      </p:sp>
      <p:sp>
        <p:nvSpPr>
          <p:cNvPr id="4" name="Unvan 1"/>
          <p:cNvSpPr>
            <a:spLocks noGrp="1"/>
          </p:cNvSpPr>
          <p:nvPr>
            <p:ph type="title"/>
          </p:nvPr>
        </p:nvSpPr>
        <p:spPr>
          <a:xfrm>
            <a:off x="591217" y="777532"/>
            <a:ext cx="10396882" cy="1151965"/>
          </a:xfrm>
        </p:spPr>
        <p:txBody>
          <a:bodyPr/>
          <a:lstStyle/>
          <a:p>
            <a:pPr algn="ctr"/>
            <a:r>
              <a:rPr lang="tr-TR" dirty="0" smtClean="0"/>
              <a:t>teşekkürler</a:t>
            </a:r>
            <a:endParaRPr lang="tr-TR" dirty="0"/>
          </a:p>
        </p:txBody>
      </p:sp>
    </p:spTree>
    <p:extLst>
      <p:ext uri="{BB962C8B-B14F-4D97-AF65-F5344CB8AC3E}">
        <p14:creationId xmlns:p14="http://schemas.microsoft.com/office/powerpoint/2010/main" val="121815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sz="quarter" idx="13"/>
          </p:nvPr>
        </p:nvSpPr>
        <p:spPr>
          <a:xfrm>
            <a:off x="644979" y="1867453"/>
            <a:ext cx="10394707" cy="3311189"/>
          </a:xfrm>
        </p:spPr>
        <p:txBody>
          <a:bodyPr/>
          <a:lstStyle/>
          <a:p>
            <a:r>
              <a:rPr lang="tr-TR" b="1" dirty="0"/>
              <a:t>MADDE 1-</a:t>
            </a:r>
            <a:r>
              <a:rPr lang="tr-TR" dirty="0"/>
              <a:t> </a:t>
            </a:r>
            <a:r>
              <a:rPr lang="tr-TR" cap="none" dirty="0" smtClean="0">
                <a:latin typeface="Arial" panose="020B0604020202020204" pitchFamily="34" charset="0"/>
                <a:cs typeface="Arial" panose="020B0604020202020204" pitchFamily="34" charset="0"/>
              </a:rPr>
              <a:t>(1) Bu yönetmeliğin amacı, Millî </a:t>
            </a:r>
            <a:r>
              <a:rPr lang="tr-TR" cap="none" dirty="0">
                <a:latin typeface="Arial" panose="020B0604020202020204" pitchFamily="34" charset="0"/>
                <a:cs typeface="Arial" panose="020B0604020202020204" pitchFamily="34" charset="0"/>
              </a:rPr>
              <a:t>E</a:t>
            </a:r>
            <a:r>
              <a:rPr lang="tr-TR" cap="none" dirty="0" smtClean="0">
                <a:latin typeface="Arial" panose="020B0604020202020204" pitchFamily="34" charset="0"/>
                <a:cs typeface="Arial" panose="020B0604020202020204" pitchFamily="34" charset="0"/>
              </a:rPr>
              <a:t>ğitim </a:t>
            </a:r>
            <a:r>
              <a:rPr lang="tr-TR" cap="none" dirty="0">
                <a:latin typeface="Arial" panose="020B0604020202020204" pitchFamily="34" charset="0"/>
                <a:cs typeface="Arial" panose="020B0604020202020204" pitchFamily="34" charset="0"/>
              </a:rPr>
              <a:t>B</a:t>
            </a:r>
            <a:r>
              <a:rPr lang="tr-TR" cap="none" dirty="0" smtClean="0">
                <a:latin typeface="Arial" panose="020B0604020202020204" pitchFamily="34" charset="0"/>
                <a:cs typeface="Arial" panose="020B0604020202020204" pitchFamily="34" charset="0"/>
              </a:rPr>
              <a:t>akanlığı tarafından yapılan merkezî sistem sınavları, ulusal/uluslararası izleme araştırmaları, okul öncesi eğitim kurumları ve ilkokullarda akademik ve sosyal gelişimin takibi, ortaokul ve ortaöğretim kurumlarındaki ortak yazılı sınav faaliyetlerinin usul ve esasları ile ölçme değerlendirme merkezi müdürlüklerinin görev, yetki ve sorumluluklarını düzenlemektir.</a:t>
            </a:r>
            <a:endParaRPr lang="tr-T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0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400" b="1" dirty="0"/>
              <a:t>İKİNCİ </a:t>
            </a:r>
            <a:r>
              <a:rPr lang="tr-TR" sz="2400" b="1" dirty="0" smtClean="0"/>
              <a:t>BÖLÜM</a:t>
            </a:r>
            <a:r>
              <a:rPr lang="tr-TR" sz="3600" b="1" dirty="0" smtClean="0"/>
              <a:t/>
            </a:r>
            <a:br>
              <a:rPr lang="tr-TR" sz="3600" b="1" dirty="0" smtClean="0"/>
            </a:br>
            <a:r>
              <a:rPr lang="es-ES" sz="3600" b="1" dirty="0" smtClean="0"/>
              <a:t>Ölçme </a:t>
            </a:r>
            <a:r>
              <a:rPr lang="es-ES" sz="3600" b="1" dirty="0"/>
              <a:t>ve Değerlendirme İlke ve Esasları</a:t>
            </a:r>
            <a:endParaRPr lang="tr-TR" sz="3600" dirty="0"/>
          </a:p>
        </p:txBody>
      </p:sp>
      <p:sp>
        <p:nvSpPr>
          <p:cNvPr id="5" name="Rectangle 2"/>
          <p:cNvSpPr>
            <a:spLocks noGrp="1" noChangeArrowheads="1"/>
          </p:cNvSpPr>
          <p:nvPr>
            <p:ph sz="quarter" idx="13"/>
          </p:nvPr>
        </p:nvSpPr>
        <p:spPr bwMode="auto">
          <a:xfrm>
            <a:off x="1327835" y="1736794"/>
            <a:ext cx="948125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cs typeface="Arial" panose="020B0604020202020204" pitchFamily="34" charset="0"/>
              </a:rPr>
              <a:t>MADDE 4-</a:t>
            </a:r>
            <a:r>
              <a:rPr kumimoji="0" lang="tr-TR" b="0" i="0" u="none" strike="noStrike" cap="none" normalizeH="0" baseline="0" dirty="0" smtClean="0">
                <a:ln>
                  <a:noFill/>
                </a:ln>
                <a:solidFill>
                  <a:srgbClr val="000000"/>
                </a:solidFill>
                <a:effectLst/>
                <a:cs typeface="Arial" panose="020B0604020202020204" pitchFamily="34" charset="0"/>
              </a:rPr>
              <a:t> (1) Ölçme ve değerlendirmede aşağıdaki genel esaslar gözetilir:</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lphaLcParenR"/>
              <a:tabLst/>
            </a:pPr>
            <a:r>
              <a:rPr kumimoji="0" lang="tr-TR" b="0" i="0" u="none" strike="noStrike" cap="none" normalizeH="0" baseline="0" dirty="0" smtClean="0">
                <a:ln>
                  <a:noFill/>
                </a:ln>
                <a:solidFill>
                  <a:srgbClr val="000000"/>
                </a:solidFill>
                <a:effectLst/>
                <a:cs typeface="Arial" panose="020B0604020202020204" pitchFamily="34" charset="0"/>
              </a:rPr>
              <a:t>Öğrencilerin başarısı, öğretim programındaki kazanımlar esas alınarak dersin özelliğine göre yapılan ölçme uygulamaları neticesinde alınan puanlara göre tespit edilir.</a:t>
            </a:r>
          </a:p>
          <a:p>
            <a:pPr marL="457200" marR="0" lvl="0" indent="-457200" algn="just" defTabSz="914400" rtl="0" eaLnBrk="0" fontAlgn="base" latinLnBrk="0" hangingPunct="0">
              <a:lnSpc>
                <a:spcPct val="100000"/>
              </a:lnSpc>
              <a:spcBef>
                <a:spcPct val="0"/>
              </a:spcBef>
              <a:spcAft>
                <a:spcPct val="0"/>
              </a:spcAft>
              <a:buClrTx/>
              <a:buSzTx/>
              <a:buFontTx/>
              <a:buAutoNum type="alphaLcParenR"/>
              <a:tabLst/>
            </a:pPr>
            <a:endParaRPr lang="tr-TR" cap="none" dirty="0">
              <a:solidFill>
                <a:srgbClr val="000000"/>
              </a:solidFill>
              <a:cs typeface="Arial" panose="020B0604020202020204" pitchFamily="34" charset="0"/>
            </a:endParaRPr>
          </a:p>
          <a:p>
            <a:pPr marL="457200" lvl="0" indent="-457200" algn="just">
              <a:lnSpc>
                <a:spcPct val="100000"/>
              </a:lnSpc>
              <a:buClrTx/>
              <a:buSzTx/>
              <a:buFontTx/>
              <a:buAutoNum type="alphaLcParenR"/>
            </a:pPr>
            <a:r>
              <a:rPr lang="tr-TR" cap="none" dirty="0" smtClean="0"/>
              <a:t>Ölçme uygulamaları neticesinde öğrencinin programlarda amaçlanan bilgi, beceri ve </a:t>
            </a:r>
            <a:r>
              <a:rPr lang="tr-TR" cap="none" dirty="0" err="1" smtClean="0"/>
              <a:t>duyuşsal</a:t>
            </a:r>
            <a:r>
              <a:rPr lang="tr-TR" cap="none" dirty="0" smtClean="0"/>
              <a:t> özellikleri kazanıp kazanmadığı düzenli olarak izlenir ve değerlendirilir.</a:t>
            </a:r>
            <a:endParaRPr kumimoji="0" lang="tr-TR"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99622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400" b="1" dirty="0"/>
              <a:t>İKİNCİ </a:t>
            </a:r>
            <a:r>
              <a:rPr lang="tr-TR" sz="2400" b="1" dirty="0" smtClean="0"/>
              <a:t>BÖLÜM</a:t>
            </a:r>
            <a:r>
              <a:rPr lang="tr-TR" sz="3600" b="1" dirty="0" smtClean="0"/>
              <a:t/>
            </a:r>
            <a:br>
              <a:rPr lang="tr-TR" sz="3600" b="1" dirty="0" smtClean="0"/>
            </a:br>
            <a:r>
              <a:rPr lang="es-ES" sz="3600" b="1" dirty="0" smtClean="0"/>
              <a:t>Ölçme </a:t>
            </a:r>
            <a:r>
              <a:rPr lang="es-ES" sz="3600" b="1" dirty="0"/>
              <a:t>ve Değerlendirme İlke ve Esasları</a:t>
            </a:r>
            <a:endParaRPr lang="tr-TR" sz="3600" dirty="0"/>
          </a:p>
        </p:txBody>
      </p:sp>
      <p:sp>
        <p:nvSpPr>
          <p:cNvPr id="5" name="Rectangle 2"/>
          <p:cNvSpPr>
            <a:spLocks noGrp="1" noChangeArrowheads="1"/>
          </p:cNvSpPr>
          <p:nvPr>
            <p:ph sz="quarter" idx="13"/>
          </p:nvPr>
        </p:nvSpPr>
        <p:spPr bwMode="auto">
          <a:xfrm>
            <a:off x="1327835" y="1890682"/>
            <a:ext cx="948125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000000"/>
                </a:solidFill>
                <a:effectLst/>
                <a:cs typeface="Arial" panose="020B0604020202020204" pitchFamily="34" charset="0"/>
              </a:rPr>
              <a:t>MADDE 4-</a:t>
            </a:r>
            <a:r>
              <a:rPr kumimoji="0" lang="tr-TR" b="0" i="0" u="none" strike="noStrike" cap="none" normalizeH="0" baseline="0" dirty="0" smtClean="0">
                <a:ln>
                  <a:noFill/>
                </a:ln>
                <a:solidFill>
                  <a:srgbClr val="000000"/>
                </a:solidFill>
                <a:effectLst/>
                <a:cs typeface="Arial" panose="020B0604020202020204" pitchFamily="34" charset="0"/>
              </a:rPr>
              <a:t> (1) Ölçme ve değerlendirmede aşağıdaki genel esaslar gözetilir:</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cs typeface="Arial" panose="020B0604020202020204" pitchFamily="34" charset="0"/>
            </a:endParaRPr>
          </a:p>
          <a:p>
            <a:pPr marL="0" lvl="0" algn="just">
              <a:lnSpc>
                <a:spcPct val="100000"/>
              </a:lnSpc>
              <a:buClrTx/>
              <a:buSzTx/>
              <a:buNone/>
            </a:pPr>
            <a:r>
              <a:rPr lang="tr-TR" cap="none" dirty="0" smtClean="0"/>
              <a:t>c) Ölçme uygulamalarında geçerlik, güvenirlik ve kullanışlılık açısından uygun ölçme araçları kullanılır. </a:t>
            </a:r>
            <a:r>
              <a:rPr lang="tr-TR" cap="none" dirty="0"/>
              <a:t>Ö</a:t>
            </a:r>
            <a:r>
              <a:rPr lang="tr-TR" cap="none" dirty="0" smtClean="0"/>
              <a:t>lçme aracının özelliğine göre cevap anahtarı, dereceli puanlama anahtarı, dereceleme ölçeği ya da kontrol listeleri kullanılır.</a:t>
            </a:r>
          </a:p>
          <a:p>
            <a:pPr marL="0" lvl="0" algn="just">
              <a:lnSpc>
                <a:spcPct val="100000"/>
              </a:lnSpc>
              <a:buClrTx/>
              <a:buSzTx/>
              <a:buNone/>
            </a:pPr>
            <a:endParaRPr kumimoji="0" lang="tr-TR" b="0" i="0" u="none" strike="noStrike" cap="none" normalizeH="0" baseline="0" dirty="0" smtClean="0">
              <a:ln>
                <a:noFill/>
              </a:ln>
              <a:solidFill>
                <a:schemeClr val="tx1"/>
              </a:solidFill>
              <a:effectLst/>
              <a:cs typeface="Arial" panose="020B0604020202020204" pitchFamily="34" charset="0"/>
            </a:endParaRPr>
          </a:p>
          <a:p>
            <a:pPr marL="0" lvl="0" algn="just">
              <a:lnSpc>
                <a:spcPct val="100000"/>
              </a:lnSpc>
              <a:buClrTx/>
              <a:buSzTx/>
              <a:buNone/>
            </a:pPr>
            <a:r>
              <a:rPr lang="tr-TR" cap="none" dirty="0" smtClean="0"/>
              <a:t>ç) Kaynaştırma/bütünleştirme yoluyla eğitim ve öğretimlerine devam eden öğrencilere yönelik ölçme değerlendirmede BEP esas alınır.</a:t>
            </a:r>
            <a:endParaRPr kumimoji="0" lang="tr-TR"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95257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1800" b="1" dirty="0" smtClean="0"/>
              <a:t>ÜÇÜNCÜ BÖLÜM</a:t>
            </a:r>
            <a:br>
              <a:rPr lang="tr-TR" sz="1800" b="1" dirty="0" smtClean="0"/>
            </a:br>
            <a:r>
              <a:rPr lang="tr-TR" sz="2400" b="1" dirty="0" smtClean="0"/>
              <a:t>Sınav Uygulama Esasları ile Ulusal ve Uluslararası İzleme Araştırmaları</a:t>
            </a:r>
            <a:br>
              <a:rPr lang="tr-TR" sz="2400" b="1" dirty="0" smtClean="0"/>
            </a:br>
            <a:r>
              <a:rPr lang="tr-TR" sz="2400" dirty="0">
                <a:latin typeface="Arial" panose="020B0604020202020204" pitchFamily="34" charset="0"/>
                <a:cs typeface="Arial" panose="020B0604020202020204" pitchFamily="34" charset="0"/>
              </a:rPr>
              <a:t>Yazılı ve uygulamalı </a:t>
            </a:r>
            <a:r>
              <a:rPr lang="tr-TR" sz="2400" dirty="0" smtClean="0">
                <a:latin typeface="Arial" panose="020B0604020202020204" pitchFamily="34" charset="0"/>
                <a:cs typeface="Arial" panose="020B0604020202020204" pitchFamily="34" charset="0"/>
              </a:rPr>
              <a:t>sınavlar</a:t>
            </a:r>
            <a:endParaRPr lang="tr-TR" sz="1800" dirty="0"/>
          </a:p>
        </p:txBody>
      </p:sp>
      <p:sp>
        <p:nvSpPr>
          <p:cNvPr id="3" name="İçerik Yer Tutucusu 2"/>
          <p:cNvSpPr>
            <a:spLocks noGrp="1"/>
          </p:cNvSpPr>
          <p:nvPr>
            <p:ph sz="quarter" idx="13"/>
          </p:nvPr>
        </p:nvSpPr>
        <p:spPr>
          <a:xfrm>
            <a:off x="653856" y="1995514"/>
            <a:ext cx="10394707" cy="3311189"/>
          </a:xfrm>
        </p:spPr>
        <p:txBody>
          <a:bodyPr>
            <a:normAutofit/>
          </a:bodyPr>
          <a:lstStyle/>
          <a:p>
            <a:r>
              <a:rPr lang="tr-TR" b="1" dirty="0"/>
              <a:t>MADDE 5-</a:t>
            </a:r>
            <a:r>
              <a:rPr lang="tr-TR" dirty="0"/>
              <a:t> </a:t>
            </a:r>
            <a:r>
              <a:rPr lang="tr-TR" cap="none" dirty="0" smtClean="0">
                <a:latin typeface="Arial" panose="020B0604020202020204" pitchFamily="34" charset="0"/>
                <a:cs typeface="Arial" panose="020B0604020202020204" pitchFamily="34" charset="0"/>
              </a:rPr>
              <a:t>(1) yazılı ve uygulamalı sınavlarla ilgili olarak aşağıdaki esaslara uyulur:</a:t>
            </a:r>
          </a:p>
          <a:p>
            <a:pPr marL="0" indent="0">
              <a:buNone/>
            </a:pPr>
            <a:endParaRPr lang="tr-TR" cap="none" dirty="0" smtClean="0">
              <a:latin typeface="Arial" panose="020B0604020202020204" pitchFamily="34" charset="0"/>
              <a:cs typeface="Arial" panose="020B0604020202020204" pitchFamily="34" charset="0"/>
            </a:endParaRPr>
          </a:p>
          <a:p>
            <a:pPr marL="0" indent="0">
              <a:buNone/>
            </a:pPr>
            <a:r>
              <a:rPr lang="tr-TR" cap="none" dirty="0">
                <a:latin typeface="Arial" panose="020B0604020202020204" pitchFamily="34" charset="0"/>
                <a:cs typeface="Arial" panose="020B0604020202020204" pitchFamily="34" charset="0"/>
              </a:rPr>
              <a:t>a</a:t>
            </a:r>
            <a:r>
              <a:rPr lang="tr-TR" cap="none" dirty="0" smtClean="0">
                <a:latin typeface="Arial" panose="020B0604020202020204" pitchFamily="34" charset="0"/>
                <a:cs typeface="Arial" panose="020B0604020202020204" pitchFamily="34" charset="0"/>
              </a:rPr>
              <a:t>) Sınav, öğrencilerin kazanım ve beceri edinme düzeylerinin belirlenmesi amacıyla yapılır.</a:t>
            </a:r>
          </a:p>
        </p:txBody>
      </p:sp>
    </p:spTree>
    <p:extLst>
      <p:ext uri="{BB962C8B-B14F-4D97-AF65-F5344CB8AC3E}">
        <p14:creationId xmlns:p14="http://schemas.microsoft.com/office/powerpoint/2010/main" val="2928488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602891" y="130628"/>
            <a:ext cx="6636941" cy="5459353"/>
          </a:xfrm>
        </p:spPr>
      </p:pic>
      <p:sp>
        <p:nvSpPr>
          <p:cNvPr id="2" name="Metin kutusu 1"/>
          <p:cNvSpPr txBox="1"/>
          <p:nvPr/>
        </p:nvSpPr>
        <p:spPr>
          <a:xfrm>
            <a:off x="8417378" y="898071"/>
            <a:ext cx="2974521"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dirty="0" smtClean="0">
                <a:latin typeface="Agency FB" pitchFamily="34" charset="0"/>
              </a:rPr>
              <a:t>Ülke ve İl geneli ortak sınav tarihleri okul müdürlükleri tarafından e-okula girilir.</a:t>
            </a:r>
            <a:endParaRPr lang="tr-TR" dirty="0">
              <a:latin typeface="Agency FB" pitchFamily="34" charset="0"/>
            </a:endParaRPr>
          </a:p>
        </p:txBody>
      </p:sp>
    </p:spTree>
    <p:extLst>
      <p:ext uri="{BB962C8B-B14F-4D97-AF65-F5344CB8AC3E}">
        <p14:creationId xmlns:p14="http://schemas.microsoft.com/office/powerpoint/2010/main" val="3405270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1800" b="1" dirty="0" smtClean="0"/>
              <a:t>ÜÇÜNCÜ BÖLÜM</a:t>
            </a:r>
            <a:br>
              <a:rPr lang="tr-TR" sz="1800" b="1" dirty="0" smtClean="0"/>
            </a:br>
            <a:r>
              <a:rPr lang="tr-TR" sz="2400" b="1" dirty="0" smtClean="0"/>
              <a:t>Sınav Uygulama Esasları ile Ulusal ve Uluslararası İzleme Araştırmaları</a:t>
            </a:r>
            <a:br>
              <a:rPr lang="tr-TR" sz="2400" b="1" dirty="0" smtClean="0"/>
            </a:br>
            <a:r>
              <a:rPr lang="tr-TR" sz="2400" dirty="0">
                <a:latin typeface="Arial" panose="020B0604020202020204" pitchFamily="34" charset="0"/>
                <a:cs typeface="Arial" panose="020B0604020202020204" pitchFamily="34" charset="0"/>
              </a:rPr>
              <a:t>Yazılı ve uygulamalı </a:t>
            </a:r>
            <a:r>
              <a:rPr lang="tr-TR" sz="2400" dirty="0" smtClean="0">
                <a:latin typeface="Arial" panose="020B0604020202020204" pitchFamily="34" charset="0"/>
                <a:cs typeface="Arial" panose="020B0604020202020204" pitchFamily="34" charset="0"/>
              </a:rPr>
              <a:t>sınavlar</a:t>
            </a:r>
            <a:endParaRPr lang="tr-TR" sz="1800" dirty="0"/>
          </a:p>
        </p:txBody>
      </p:sp>
      <p:sp>
        <p:nvSpPr>
          <p:cNvPr id="3" name="İçerik Yer Tutucusu 2"/>
          <p:cNvSpPr>
            <a:spLocks noGrp="1"/>
          </p:cNvSpPr>
          <p:nvPr>
            <p:ph sz="quarter" idx="13"/>
          </p:nvPr>
        </p:nvSpPr>
        <p:spPr>
          <a:xfrm>
            <a:off x="670185" y="1913871"/>
            <a:ext cx="10394707" cy="3311189"/>
          </a:xfrm>
        </p:spPr>
        <p:txBody>
          <a:bodyPr>
            <a:normAutofit/>
          </a:bodyPr>
          <a:lstStyle/>
          <a:p>
            <a:r>
              <a:rPr lang="tr-TR" b="1" dirty="0"/>
              <a:t>MADDE 5-</a:t>
            </a:r>
            <a:r>
              <a:rPr lang="tr-TR" dirty="0"/>
              <a:t> </a:t>
            </a:r>
            <a:r>
              <a:rPr lang="tr-TR" cap="none" dirty="0" smtClean="0">
                <a:latin typeface="Arial" panose="020B0604020202020204" pitchFamily="34" charset="0"/>
                <a:cs typeface="Arial" panose="020B0604020202020204" pitchFamily="34" charset="0"/>
              </a:rPr>
              <a:t>(1) yazılı ve uygulamalı sınavlarla ilgili olarak aşağıdaki esaslara uyulur:</a:t>
            </a:r>
          </a:p>
          <a:p>
            <a:pPr marL="0" indent="0">
              <a:buNone/>
            </a:pPr>
            <a:r>
              <a:rPr lang="tr-TR" cap="none" dirty="0" smtClean="0">
                <a:latin typeface="Arial" panose="020B0604020202020204" pitchFamily="34" charset="0"/>
                <a:cs typeface="Arial" panose="020B0604020202020204" pitchFamily="34" charset="0"/>
              </a:rPr>
              <a:t>b) İlçe, il veya ülke genelinde ortak yazılı sınavlar yapılabilir. Bu sınavların uygulanmasına ilişkin iş ve işlemler Millî </a:t>
            </a:r>
            <a:r>
              <a:rPr lang="tr-TR" cap="none" dirty="0">
                <a:latin typeface="Arial" panose="020B0604020202020204" pitchFamily="34" charset="0"/>
                <a:cs typeface="Arial" panose="020B0604020202020204" pitchFamily="34" charset="0"/>
              </a:rPr>
              <a:t>E</a:t>
            </a:r>
            <a:r>
              <a:rPr lang="tr-TR" cap="none" dirty="0" smtClean="0">
                <a:latin typeface="Arial" panose="020B0604020202020204" pitchFamily="34" charset="0"/>
                <a:cs typeface="Arial" panose="020B0604020202020204" pitchFamily="34" charset="0"/>
              </a:rPr>
              <a:t>ğitim </a:t>
            </a:r>
            <a:r>
              <a:rPr lang="tr-TR" cap="none" dirty="0">
                <a:latin typeface="Arial" panose="020B0604020202020204" pitchFamily="34" charset="0"/>
                <a:cs typeface="Arial" panose="020B0604020202020204" pitchFamily="34" charset="0"/>
              </a:rPr>
              <a:t>M</a:t>
            </a:r>
            <a:r>
              <a:rPr lang="tr-TR" cap="none" dirty="0" smtClean="0">
                <a:latin typeface="Arial" panose="020B0604020202020204" pitchFamily="34" charset="0"/>
                <a:cs typeface="Arial" panose="020B0604020202020204" pitchFamily="34" charset="0"/>
              </a:rPr>
              <a:t>üdürlüklerince yürütülür.</a:t>
            </a:r>
          </a:p>
          <a:p>
            <a:pPr marL="0" indent="0">
              <a:buNone/>
            </a:pPr>
            <a:r>
              <a:rPr lang="tr-TR" cap="none" dirty="0" smtClean="0">
                <a:latin typeface="Arial" panose="020B0604020202020204" pitchFamily="34" charset="0"/>
                <a:cs typeface="Arial" panose="020B0604020202020204" pitchFamily="34" charset="0"/>
              </a:rPr>
              <a:t>d) Uygulamalı sınavlar hariç, öğretmenlerin ortak değerlendirme yapabilmelerine imkân vermek üzere </a:t>
            </a:r>
            <a:r>
              <a:rPr lang="tr-TR" u="sng" cap="none" dirty="0" smtClean="0">
                <a:latin typeface="Arial" panose="020B0604020202020204" pitchFamily="34" charset="0"/>
                <a:cs typeface="Arial" panose="020B0604020202020204" pitchFamily="34" charset="0"/>
              </a:rPr>
              <a:t>birden fazla şubede okutulan derslerin sınavlarının ortak yapılması </a:t>
            </a:r>
            <a:r>
              <a:rPr lang="tr-TR" cap="none" dirty="0" smtClean="0">
                <a:latin typeface="Arial" panose="020B0604020202020204" pitchFamily="34" charset="0"/>
                <a:cs typeface="Arial" panose="020B0604020202020204" pitchFamily="34" charset="0"/>
              </a:rPr>
              <a:t>esastır.</a:t>
            </a:r>
          </a:p>
          <a:p>
            <a:pPr marL="0" indent="0">
              <a:buNone/>
            </a:pPr>
            <a:r>
              <a:rPr lang="tr-TR" cap="none" dirty="0" smtClean="0">
                <a:latin typeface="Arial" panose="020B0604020202020204" pitchFamily="34" charset="0"/>
                <a:cs typeface="Arial" panose="020B0604020202020204" pitchFamily="34" charset="0"/>
              </a:rPr>
              <a:t>6A- 6B - 6C           1 SENARYO            1 YAZILI KAĞIDI(ORTAK BAŞARI TESTİ)</a:t>
            </a:r>
          </a:p>
          <a:p>
            <a:pPr marL="0" indent="0">
              <a:buNone/>
            </a:pPr>
            <a:endParaRPr lang="tr-TR" cap="none" dirty="0">
              <a:latin typeface="Arial" panose="020B0604020202020204" pitchFamily="34" charset="0"/>
              <a:cs typeface="Arial" panose="020B0604020202020204" pitchFamily="34" charset="0"/>
            </a:endParaRPr>
          </a:p>
        </p:txBody>
      </p:sp>
      <p:sp>
        <p:nvSpPr>
          <p:cNvPr id="4" name="Sağ Ok 3"/>
          <p:cNvSpPr/>
          <p:nvPr/>
        </p:nvSpPr>
        <p:spPr>
          <a:xfrm>
            <a:off x="2122714" y="4384221"/>
            <a:ext cx="62865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4405992" y="4357006"/>
            <a:ext cx="62865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6857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TM04033927[[fn=Ana Olay]]</Template>
  <TotalTime>975</TotalTime>
  <Words>698</Words>
  <Application>Microsoft Office PowerPoint</Application>
  <PresentationFormat>Özel</PresentationFormat>
  <Paragraphs>96</Paragraphs>
  <Slides>33</Slides>
  <Notes>3</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Ana Olay</vt:lpstr>
      <vt:lpstr>MİLLÎ EĞİTİM BAKANLIĞI  ÖLÇME VE DEĞERLENDİRME YÖNETMELİĞİ  MİLLÎ EĞİTİM BAKANLIĞI YAZILI VE UYGULAMALI SINAVLARIN YÖNERGESİ</vt:lpstr>
      <vt:lpstr>PowerPoint Sunusu</vt:lpstr>
      <vt:lpstr>Yönetmelik bölümleri</vt:lpstr>
      <vt:lpstr>amaç</vt:lpstr>
      <vt:lpstr>İKİNCİ BÖLÜM Ölçme ve Değerlendirme İlke ve Esasları</vt:lpstr>
      <vt:lpstr>İKİNCİ BÖLÜM Ölçme ve Değerlendirme İlke ve Esasları</vt:lpstr>
      <vt:lpstr>ÜÇÜNCÜ BÖLÜM Sınav Uygulama Esasları ile Ulusal ve Uluslararası İzleme Araştırmaları Yazılı ve uygulamalı sınavlar</vt:lpstr>
      <vt:lpstr>PowerPoint Sunusu</vt:lpstr>
      <vt:lpstr>ÜÇÜNCÜ BÖLÜM Sınav Uygulama Esasları ile Ulusal ve Uluslararası İzleme Araştırmaları Yazılı ve uygulamalı sınavlar</vt:lpstr>
      <vt:lpstr>ÜLKE VE İL GENELİ ORTAK SINAVLAR</vt:lpstr>
      <vt:lpstr>PowerPoint Sunusu</vt:lpstr>
      <vt:lpstr>İL GENELİ ortak sınavlar</vt:lpstr>
      <vt:lpstr>PowerPoint Sunusu</vt:lpstr>
      <vt:lpstr>PowerPoint Sunusu</vt:lpstr>
      <vt:lpstr>PowerPoint Sunusu</vt:lpstr>
      <vt:lpstr>PowerPoint Sunusu</vt:lpstr>
      <vt:lpstr>PowerPoint Sunusu</vt:lpstr>
      <vt:lpstr>konu soru dağılım tablosu</vt:lpstr>
      <vt:lpstr>PowerPoint Sunusu</vt:lpstr>
      <vt:lpstr>PowerPoint Sunusu</vt:lpstr>
      <vt:lpstr>PowerPoint Sunusu</vt:lpstr>
      <vt:lpstr>Puanlama ağırlığı</vt:lpstr>
      <vt:lpstr>ÜÇÜNCÜ BÖLÜM Sınav Uygulama Esasları ile Ulusal ve Uluslararası İzleme Araştırmaları Yazılı ve uygulamalı sınavlar</vt:lpstr>
      <vt:lpstr>Yönergeden bazı notlar</vt:lpstr>
      <vt:lpstr>Sınav içeriği</vt:lpstr>
      <vt:lpstr>PowerPoint Sunusu</vt:lpstr>
      <vt:lpstr>PowerPoint Sunusu</vt:lpstr>
      <vt:lpstr>PowerPoint Sunusu</vt:lpstr>
      <vt:lpstr>Sınav içeriği</vt:lpstr>
      <vt:lpstr>PowerPoint Sunusu</vt:lpstr>
      <vt:lpstr>PowerPoint Sunusu</vt:lpstr>
      <vt:lpstr>PowerPoint Sunusu</vt:lpstr>
      <vt:lpstr>teşekkürler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MİLLÎ EĞİTİM BAKANLIĞI  ÖLÇME VE DEĞERLENDİRME YÖNETMELİĞİ</dc:title>
  <dc:creator>Trabzon ÖDM</dc:creator>
  <cp:lastModifiedBy>Casper</cp:lastModifiedBy>
  <cp:revision>107</cp:revision>
  <dcterms:created xsi:type="dcterms:W3CDTF">2023-09-29T12:16:30Z</dcterms:created>
  <dcterms:modified xsi:type="dcterms:W3CDTF">2023-10-23T10:26:25Z</dcterms:modified>
</cp:coreProperties>
</file>