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1"/>
  </p:notesMasterIdLst>
  <p:sldIdLst>
    <p:sldId id="256" r:id="rId2"/>
    <p:sldId id="301" r:id="rId3"/>
    <p:sldId id="352" r:id="rId4"/>
    <p:sldId id="353" r:id="rId5"/>
    <p:sldId id="372" r:id="rId6"/>
    <p:sldId id="354" r:id="rId7"/>
    <p:sldId id="356" r:id="rId8"/>
    <p:sldId id="357" r:id="rId9"/>
    <p:sldId id="359" r:id="rId10"/>
    <p:sldId id="360" r:id="rId11"/>
    <p:sldId id="361" r:id="rId12"/>
    <p:sldId id="355" r:id="rId13"/>
    <p:sldId id="365" r:id="rId14"/>
    <p:sldId id="363" r:id="rId15"/>
    <p:sldId id="364" r:id="rId16"/>
    <p:sldId id="362" r:id="rId17"/>
    <p:sldId id="367" r:id="rId18"/>
    <p:sldId id="368" r:id="rId19"/>
    <p:sldId id="366" r:id="rId20"/>
    <p:sldId id="369" r:id="rId21"/>
    <p:sldId id="371" r:id="rId22"/>
    <p:sldId id="331" r:id="rId23"/>
    <p:sldId id="373" r:id="rId24"/>
    <p:sldId id="370" r:id="rId25"/>
    <p:sldId id="374" r:id="rId26"/>
    <p:sldId id="375" r:id="rId27"/>
    <p:sldId id="376" r:id="rId28"/>
    <p:sldId id="377" r:id="rId29"/>
    <p:sldId id="318" r:id="rId3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914" y="-8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562FF8-178D-4D53-A4ED-58F3FABDBD04}" type="datetimeFigureOut">
              <a:rPr lang="tr-TR" smtClean="0"/>
              <a:t>20.03.2024</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0B3719-E4AA-4B89-B8E9-93A2E931D0A3}" type="slidenum">
              <a:rPr lang="tr-TR" smtClean="0"/>
              <a:t>‹#›</a:t>
            </a:fld>
            <a:endParaRPr lang="tr-TR"/>
          </a:p>
        </p:txBody>
      </p:sp>
    </p:spTree>
    <p:extLst>
      <p:ext uri="{BB962C8B-B14F-4D97-AF65-F5344CB8AC3E}">
        <p14:creationId xmlns:p14="http://schemas.microsoft.com/office/powerpoint/2010/main" val="822528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ight Triangle 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A75E053-6B33-49FA-AC7B-30FAEC61FF9F}" type="datetimeFigureOut">
              <a:rPr lang="tr-TR" smtClean="0"/>
              <a:t>20.03.2024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1ED14B-0637-47E9-BA91-32C5C2B803B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A75E053-6B33-49FA-AC7B-30FAEC61FF9F}" type="datetimeFigureOut">
              <a:rPr lang="tr-TR" smtClean="0"/>
              <a:t>20.03.2024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1ED14B-0637-47E9-BA91-32C5C2B803B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A75E053-6B33-49FA-AC7B-30FAEC61FF9F}" type="datetimeFigureOut">
              <a:rPr lang="tr-TR" smtClean="0"/>
              <a:t>20.03.2024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1ED14B-0637-47E9-BA91-32C5C2B803B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A75E053-6B33-49FA-AC7B-30FAEC61FF9F}" type="datetimeFigureOut">
              <a:rPr lang="tr-TR" smtClean="0"/>
              <a:t>20.03.2024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1ED14B-0637-47E9-BA91-32C5C2B803B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4" name="Date Placeholder 3"/>
          <p:cNvSpPr>
            <a:spLocks noGrp="1"/>
          </p:cNvSpPr>
          <p:nvPr>
            <p:ph type="dt" sz="half" idx="10"/>
          </p:nvPr>
        </p:nvSpPr>
        <p:spPr/>
        <p:txBody>
          <a:bodyPr/>
          <a:lstStyle/>
          <a:p>
            <a:fld id="{AA75E053-6B33-49FA-AC7B-30FAEC61FF9F}" type="datetimeFigureOut">
              <a:rPr lang="tr-TR" smtClean="0"/>
              <a:t>20.03.2024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1ED14B-0637-47E9-BA91-32C5C2B803B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A75E053-6B33-49FA-AC7B-30FAEC61FF9F}" type="datetimeFigureOut">
              <a:rPr lang="tr-TR" smtClean="0"/>
              <a:t>20.03.2024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01ED14B-0637-47E9-BA91-32C5C2B803B7}"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A75E053-6B33-49FA-AC7B-30FAEC61FF9F}" type="datetimeFigureOut">
              <a:rPr lang="tr-TR" smtClean="0"/>
              <a:t>20.03.2024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01ED14B-0637-47E9-BA91-32C5C2B803B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A75E053-6B33-49FA-AC7B-30FAEC61FF9F}" type="datetimeFigureOut">
              <a:rPr lang="tr-TR" smtClean="0"/>
              <a:t>20.03.2024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01ED14B-0637-47E9-BA91-32C5C2B803B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5E053-6B33-49FA-AC7B-30FAEC61FF9F}" type="datetimeFigureOut">
              <a:rPr lang="tr-TR" smtClean="0"/>
              <a:t>20.03.2024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01ED14B-0637-47E9-BA91-32C5C2B803B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Right Triangle 1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Content Placeholder 2"/>
          <p:cNvSpPr>
            <a:spLocks noGrp="1"/>
          </p:cNvSpPr>
          <p:nvPr>
            <p:ph idx="1"/>
          </p:nvPr>
        </p:nvSpPr>
        <p:spPr>
          <a:xfrm>
            <a:off x="6332737" y="2618913"/>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AA75E053-6B33-49FA-AC7B-30FAEC61FF9F}" type="datetimeFigureOut">
              <a:rPr lang="tr-TR" smtClean="0"/>
              <a:t>20.03.2024</a:t>
            </a:fld>
            <a:endParaRPr lang="tr-T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01ED14B-0637-47E9-BA91-32C5C2B803B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tr-TR" smtClean="0"/>
              <a:t>Resim eklemek için simgeyi tıklatın</a:t>
            </a:r>
            <a:endParaRPr lang="en-US" dirty="0"/>
          </a:p>
        </p:txBody>
      </p:sp>
      <p:sp>
        <p:nvSpPr>
          <p:cNvPr id="9" name="Right Triangle 8"/>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A75E053-6B33-49FA-AC7B-30FAEC61FF9F}" type="datetimeFigureOut">
              <a:rPr lang="tr-TR" smtClean="0"/>
              <a:t>20.03.2024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01ED14B-0637-47E9-BA91-32C5C2B803B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5051293"/>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fld id="{AA75E053-6B33-49FA-AC7B-30FAEC61FF9F}" type="datetimeFigureOut">
              <a:rPr lang="tr-TR" smtClean="0"/>
              <a:t>20.03.2024</a:t>
            </a:fld>
            <a:endParaRPr lang="tr-TR"/>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tr-TR"/>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01ED14B-0637-47E9-BA91-32C5C2B803B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rabzonodm.meb.gov.tr/" TargetMode="External"/><Relationship Id="rId2" Type="http://schemas.openxmlformats.org/officeDocument/2006/relationships/hyperlink" Target="https://trabzon.meb.gov.t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odsgm.meb.gov.tr/"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odmplatform.meb.gov.t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14784" y="866872"/>
            <a:ext cx="10237473" cy="4051126"/>
          </a:xfrm>
        </p:spPr>
        <p:txBody>
          <a:bodyPr>
            <a:noAutofit/>
          </a:bodyPr>
          <a:lstStyle/>
          <a:p>
            <a:pPr algn="ctr"/>
            <a:r>
              <a:rPr lang="tr-TR" sz="4800" b="1" dirty="0">
                <a:latin typeface="Arial" pitchFamily="34" charset="0"/>
                <a:cs typeface="Arial" pitchFamily="34" charset="0"/>
              </a:rPr>
              <a:t>2023-2024 </a:t>
            </a:r>
            <a:r>
              <a:rPr lang="tr-TR" sz="4800" b="1" dirty="0" smtClean="0">
                <a:latin typeface="Arial" pitchFamily="34" charset="0"/>
                <a:cs typeface="Arial" pitchFamily="34" charset="0"/>
              </a:rPr>
              <a:t>EĞİTİM ÖĞRETİM YILI </a:t>
            </a:r>
            <a:r>
              <a:rPr lang="tr-TR" sz="4800" b="1" dirty="0">
                <a:latin typeface="Arial" pitchFamily="34" charset="0"/>
                <a:cs typeface="Arial" pitchFamily="34" charset="0"/>
              </a:rPr>
              <a:t>II. </a:t>
            </a:r>
            <a:r>
              <a:rPr lang="tr-TR" sz="4800" b="1" dirty="0" smtClean="0">
                <a:latin typeface="Arial" pitchFamily="34" charset="0"/>
                <a:cs typeface="Arial" pitchFamily="34" charset="0"/>
              </a:rPr>
              <a:t>DÖNEM </a:t>
            </a:r>
            <a:r>
              <a:rPr lang="tr-TR" sz="4800" b="1" dirty="0" err="1" smtClean="0">
                <a:latin typeface="Arial" pitchFamily="34" charset="0"/>
                <a:cs typeface="Arial" pitchFamily="34" charset="0"/>
              </a:rPr>
              <a:t>BAKAnLIK</a:t>
            </a:r>
            <a:r>
              <a:rPr lang="tr-TR" sz="4800" b="1" dirty="0" smtClean="0">
                <a:latin typeface="Arial" pitchFamily="34" charset="0"/>
                <a:cs typeface="Arial" pitchFamily="34" charset="0"/>
              </a:rPr>
              <a:t> </a:t>
            </a:r>
            <a:r>
              <a:rPr lang="tr-TR" sz="4800" b="1" dirty="0" smtClean="0">
                <a:latin typeface="Arial" pitchFamily="34" charset="0"/>
                <a:cs typeface="Arial" pitchFamily="34" charset="0"/>
              </a:rPr>
              <a:t>VE İL ORTAK SINAVLARI BİLGİLENDİRME TOPLANTISI</a:t>
            </a:r>
            <a:endParaRPr lang="tr-TR" sz="4800" b="1" dirty="0">
              <a:latin typeface="Arial" pitchFamily="34" charset="0"/>
              <a:cs typeface="Arial" pitchFamily="34" charset="0"/>
            </a:endParaRPr>
          </a:p>
        </p:txBody>
      </p:sp>
    </p:spTree>
    <p:extLst>
      <p:ext uri="{BB962C8B-B14F-4D97-AF65-F5344CB8AC3E}">
        <p14:creationId xmlns:p14="http://schemas.microsoft.com/office/powerpoint/2010/main" val="2769219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buFont typeface="Wingdings" pitchFamily="2" charset="2"/>
              <a:buChar char="q"/>
            </a:pPr>
            <a:r>
              <a:rPr lang="tr-TR" sz="2000" b="0" dirty="0">
                <a:solidFill>
                  <a:srgbClr val="FF0000"/>
                </a:solidFill>
                <a:latin typeface="Calibri" pitchFamily="34" charset="0"/>
                <a:ea typeface="Calibri" pitchFamily="34" charset="0"/>
                <a:cs typeface="Calibri" pitchFamily="34" charset="0"/>
              </a:rPr>
              <a:t>Ortak yazılı sınavlara katılmayan öğrencilerin bilgileri, okul müdürlüğü tarafından </a:t>
            </a:r>
            <a:r>
              <a:rPr lang="tr-TR" sz="2000" b="0" u="sng" dirty="0">
                <a:solidFill>
                  <a:srgbClr val="FF0000"/>
                </a:solidFill>
                <a:latin typeface="Calibri" pitchFamily="34" charset="0"/>
                <a:ea typeface="Calibri" pitchFamily="34" charset="0"/>
                <a:cs typeface="Calibri" pitchFamily="34" charset="0"/>
              </a:rPr>
              <a:t>sınav bitiminde </a:t>
            </a:r>
            <a:r>
              <a:rPr lang="tr-TR" sz="2000" b="0" dirty="0">
                <a:solidFill>
                  <a:srgbClr val="FF0000"/>
                </a:solidFill>
                <a:latin typeface="Calibri" pitchFamily="34" charset="0"/>
                <a:ea typeface="Calibri" pitchFamily="34" charset="0"/>
                <a:cs typeface="Calibri" pitchFamily="34" charset="0"/>
              </a:rPr>
              <a:t>e-Okula işlenecektir</a:t>
            </a:r>
            <a:r>
              <a:rPr lang="tr-TR" sz="2000" b="0" dirty="0" smtClean="0">
                <a:solidFill>
                  <a:srgbClr val="FF0000"/>
                </a:solidFill>
                <a:latin typeface="Calibri" pitchFamily="34" charset="0"/>
                <a:ea typeface="Calibri" pitchFamily="34" charset="0"/>
                <a:cs typeface="Calibri" pitchFamily="34" charset="0"/>
              </a:rPr>
              <a:t>.</a:t>
            </a:r>
          </a:p>
          <a:p>
            <a:pPr>
              <a:buFont typeface="Wingdings" pitchFamily="2" charset="2"/>
              <a:buChar char="q"/>
            </a:pPr>
            <a:endParaRPr lang="tr-TR" sz="2000" b="0" dirty="0" smtClean="0">
              <a:solidFill>
                <a:srgbClr val="FF0000"/>
              </a:solidFill>
              <a:latin typeface="Calibri" pitchFamily="34" charset="0"/>
              <a:ea typeface="Calibri" pitchFamily="34" charset="0"/>
              <a:cs typeface="Calibri" pitchFamily="34" charset="0"/>
            </a:endParaRPr>
          </a:p>
          <a:p>
            <a:pPr>
              <a:buFont typeface="Wingdings" pitchFamily="2" charset="2"/>
              <a:buChar char="q"/>
            </a:pPr>
            <a:r>
              <a:rPr lang="tr-TR" sz="2000" b="0" dirty="0">
                <a:latin typeface="Calibri" pitchFamily="34" charset="0"/>
                <a:ea typeface="Calibri" pitchFamily="34" charset="0"/>
                <a:cs typeface="Calibri" pitchFamily="34" charset="0"/>
              </a:rPr>
              <a:t>6. sınıf Türkçe dersi ortak yazılı sınav sonuçları </a:t>
            </a:r>
            <a:r>
              <a:rPr lang="tr-TR" sz="2000" b="0" u="sng" dirty="0">
                <a:solidFill>
                  <a:schemeClr val="accent3"/>
                </a:solidFill>
                <a:latin typeface="Calibri" pitchFamily="34" charset="0"/>
                <a:ea typeface="Calibri" pitchFamily="34" charset="0"/>
                <a:cs typeface="Calibri" pitchFamily="34" charset="0"/>
              </a:rPr>
              <a:t>ortakyazilisinav.meb.gov.tr</a:t>
            </a:r>
            <a:r>
              <a:rPr lang="tr-TR" sz="2000" b="0" dirty="0">
                <a:latin typeface="Calibri" pitchFamily="34" charset="0"/>
                <a:ea typeface="Calibri" pitchFamily="34" charset="0"/>
                <a:cs typeface="Calibri" pitchFamily="34" charset="0"/>
              </a:rPr>
              <a:t> adresinden </a:t>
            </a:r>
            <a:r>
              <a:rPr lang="tr-TR" sz="2000" b="0" dirty="0" smtClean="0">
                <a:latin typeface="Calibri" pitchFamily="34" charset="0"/>
                <a:ea typeface="Calibri" pitchFamily="34" charset="0"/>
                <a:cs typeface="Calibri" pitchFamily="34" charset="0"/>
              </a:rPr>
              <a:t>açıklanacak, sonuçlar okul </a:t>
            </a:r>
            <a:r>
              <a:rPr lang="tr-TR" sz="2000" b="0" dirty="0">
                <a:latin typeface="Calibri" pitchFamily="34" charset="0"/>
                <a:ea typeface="Calibri" pitchFamily="34" charset="0"/>
                <a:cs typeface="Calibri" pitchFamily="34" charset="0"/>
              </a:rPr>
              <a:t>müdürlüğü tarafından </a:t>
            </a:r>
            <a:r>
              <a:rPr lang="tr-TR" sz="2000" b="0" dirty="0" smtClean="0">
                <a:latin typeface="Calibri" pitchFamily="34" charset="0"/>
                <a:ea typeface="Calibri" pitchFamily="34" charset="0"/>
                <a:cs typeface="Calibri" pitchFamily="34" charset="0"/>
              </a:rPr>
              <a:t>bu adresten indirilerek öğrenciye duyurulacak ve </a:t>
            </a:r>
            <a:r>
              <a:rPr lang="tr-TR" sz="2000" b="0" dirty="0">
                <a:latin typeface="Calibri" pitchFamily="34" charset="0"/>
                <a:ea typeface="Calibri" pitchFamily="34" charset="0"/>
                <a:cs typeface="Calibri" pitchFamily="34" charset="0"/>
              </a:rPr>
              <a:t>branş/alan öğretmenlerince e-Okul sistemine işlenecektir. </a:t>
            </a:r>
            <a:endParaRPr lang="tr-TR" sz="2000" b="0" dirty="0" smtClean="0">
              <a:latin typeface="Calibri" pitchFamily="34" charset="0"/>
              <a:ea typeface="Calibri" pitchFamily="34" charset="0"/>
              <a:cs typeface="Calibri" pitchFamily="34" charset="0"/>
            </a:endParaRPr>
          </a:p>
          <a:p>
            <a:pPr>
              <a:buFont typeface="Wingdings" pitchFamily="2" charset="2"/>
              <a:buChar char="q"/>
            </a:pPr>
            <a:endParaRPr lang="tr-TR" sz="2000" b="0" dirty="0" smtClean="0">
              <a:latin typeface="Calibri" pitchFamily="34" charset="0"/>
              <a:ea typeface="Calibri" pitchFamily="34" charset="0"/>
              <a:cs typeface="Calibri" pitchFamily="34" charset="0"/>
            </a:endParaRPr>
          </a:p>
          <a:p>
            <a:pPr>
              <a:buFont typeface="Wingdings" pitchFamily="2" charset="2"/>
              <a:buChar char="q"/>
            </a:pPr>
            <a:r>
              <a:rPr lang="tr-TR" sz="2000" b="0" dirty="0" smtClean="0">
                <a:latin typeface="Calibri" pitchFamily="34" charset="0"/>
                <a:ea typeface="Calibri" pitchFamily="34" charset="0"/>
                <a:cs typeface="Calibri" pitchFamily="34" charset="0"/>
              </a:rPr>
              <a:t>6</a:t>
            </a:r>
            <a:r>
              <a:rPr lang="tr-TR" sz="2000" b="0" dirty="0">
                <a:latin typeface="Calibri" pitchFamily="34" charset="0"/>
                <a:ea typeface="Calibri" pitchFamily="34" charset="0"/>
                <a:cs typeface="Calibri" pitchFamily="34" charset="0"/>
              </a:rPr>
              <a:t>. sınıf matematik, 9. sınıf Türk dili ve edebiyatı ile 9. sınıf matematik derslerinin ortak yazılı sınav sonuçları ise ilgili dersin öğretmenlerince e-Okul sistemine işlenecek ve öğrencilere bildirilecektir. </a:t>
            </a:r>
            <a:endParaRPr lang="tr-TR" sz="2000" b="0" dirty="0" smtClean="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92914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342900"/>
            <a:ext cx="10027920" cy="4711699"/>
          </a:xfrm>
        </p:spPr>
        <p:txBody>
          <a:bodyPr>
            <a:noAutofit/>
          </a:bodyPr>
          <a:lstStyle/>
          <a:p>
            <a:pPr>
              <a:buFont typeface="Wingdings" pitchFamily="2" charset="2"/>
              <a:buChar char="q"/>
            </a:pPr>
            <a:r>
              <a:rPr lang="tr-TR" sz="2000" b="0" dirty="0">
                <a:latin typeface="Calibri" pitchFamily="34" charset="0"/>
                <a:ea typeface="Calibri" pitchFamily="34" charset="0"/>
                <a:cs typeface="Calibri" pitchFamily="34" charset="0"/>
              </a:rPr>
              <a:t>Ortak yazılı sınavlara geçerli özürleri nedeniyle katılamayan öğrenciler, mazeret sınavına alınacaktır. </a:t>
            </a:r>
            <a:r>
              <a:rPr lang="tr-TR" sz="2000" b="0" dirty="0">
                <a:solidFill>
                  <a:srgbClr val="FF0000"/>
                </a:solidFill>
                <a:latin typeface="Calibri" pitchFamily="34" charset="0"/>
                <a:ea typeface="Calibri" pitchFamily="34" charset="0"/>
                <a:cs typeface="Calibri" pitchFamily="34" charset="0"/>
              </a:rPr>
              <a:t>Hem ortak yazılı sınava hem de mazeret sınavına geçerli özürleri olmadan katılmayan öğrenciler ortak yazılı sınavda başarısız sayılacaktır. </a:t>
            </a:r>
            <a:endParaRPr lang="tr-TR" sz="2000" b="0" dirty="0" smtClean="0">
              <a:solidFill>
                <a:srgbClr val="FF0000"/>
              </a:solidFill>
              <a:latin typeface="Calibri" pitchFamily="34" charset="0"/>
              <a:ea typeface="Calibri" pitchFamily="34" charset="0"/>
              <a:cs typeface="Calibri" pitchFamily="34" charset="0"/>
            </a:endParaRPr>
          </a:p>
          <a:p>
            <a:pPr>
              <a:buFont typeface="Wingdings" pitchFamily="2" charset="2"/>
              <a:buChar char="q"/>
            </a:pPr>
            <a:endParaRPr lang="tr-TR" sz="2000" b="0" dirty="0">
              <a:latin typeface="Calibri" pitchFamily="34" charset="0"/>
              <a:ea typeface="Calibri" pitchFamily="34" charset="0"/>
              <a:cs typeface="Calibri" pitchFamily="34" charset="0"/>
            </a:endParaRPr>
          </a:p>
          <a:p>
            <a:pPr>
              <a:buFont typeface="Wingdings" pitchFamily="2" charset="2"/>
              <a:buChar char="q"/>
            </a:pPr>
            <a:r>
              <a:rPr lang="tr-TR" sz="2000" b="0" dirty="0" smtClean="0">
                <a:latin typeface="Calibri" pitchFamily="34" charset="0"/>
                <a:ea typeface="Calibri" pitchFamily="34" charset="0"/>
                <a:cs typeface="Calibri" pitchFamily="34" charset="0"/>
              </a:rPr>
              <a:t>Geçerli </a:t>
            </a:r>
            <a:r>
              <a:rPr lang="tr-TR" sz="2000" b="0" dirty="0">
                <a:latin typeface="Calibri" pitchFamily="34" charset="0"/>
                <a:ea typeface="Calibri" pitchFamily="34" charset="0"/>
                <a:cs typeface="Calibri" pitchFamily="34" charset="0"/>
              </a:rPr>
              <a:t>özürleri bulunan öğrencilerin sınava katılmama gerekçesi ortak yazılı sınav uygulama tarihinden itibaren </a:t>
            </a:r>
            <a:r>
              <a:rPr lang="tr-TR" sz="2000" dirty="0">
                <a:solidFill>
                  <a:srgbClr val="FF0000"/>
                </a:solidFill>
                <a:latin typeface="Calibri" pitchFamily="34" charset="0"/>
                <a:ea typeface="Calibri" pitchFamily="34" charset="0"/>
                <a:cs typeface="Calibri" pitchFamily="34" charset="0"/>
              </a:rPr>
              <a:t>en geç 5 (beş) iş günü </a:t>
            </a:r>
            <a:r>
              <a:rPr lang="tr-TR" sz="2000" b="0" dirty="0">
                <a:latin typeface="Calibri" pitchFamily="34" charset="0"/>
                <a:ea typeface="Calibri" pitchFamily="34" charset="0"/>
                <a:cs typeface="Calibri" pitchFamily="34" charset="0"/>
              </a:rPr>
              <a:t>içerisinde öğrenci velisi tarafından okul müdürlüğüne </a:t>
            </a:r>
            <a:r>
              <a:rPr lang="tr-TR" sz="2000" b="0" u="sng" dirty="0">
                <a:solidFill>
                  <a:srgbClr val="FF0000"/>
                </a:solidFill>
                <a:latin typeface="Calibri" pitchFamily="34" charset="0"/>
                <a:ea typeface="Calibri" pitchFamily="34" charset="0"/>
                <a:cs typeface="Calibri" pitchFamily="34" charset="0"/>
              </a:rPr>
              <a:t>yazılı olarak bildirilecektir</a:t>
            </a:r>
            <a:r>
              <a:rPr lang="tr-TR" sz="2000" b="0" dirty="0">
                <a:solidFill>
                  <a:srgbClr val="FF0000"/>
                </a:solidFill>
                <a:latin typeface="Calibri" pitchFamily="34" charset="0"/>
                <a:ea typeface="Calibri" pitchFamily="34" charset="0"/>
                <a:cs typeface="Calibri" pitchFamily="34" charset="0"/>
              </a:rPr>
              <a:t>. Bu öğrencilerin </a:t>
            </a:r>
            <a:r>
              <a:rPr lang="tr-TR" sz="2000" b="0" dirty="0" smtClean="0">
                <a:solidFill>
                  <a:srgbClr val="FF0000"/>
                </a:solidFill>
                <a:latin typeface="Calibri" pitchFamily="34" charset="0"/>
                <a:ea typeface="Calibri" pitchFamily="34" charset="0"/>
                <a:cs typeface="Calibri" pitchFamily="34" charset="0"/>
              </a:rPr>
              <a:t>mazeret </a:t>
            </a:r>
            <a:r>
              <a:rPr lang="tr-TR" sz="2000" b="0" dirty="0">
                <a:solidFill>
                  <a:srgbClr val="FF0000"/>
                </a:solidFill>
                <a:latin typeface="Calibri" pitchFamily="34" charset="0"/>
                <a:ea typeface="Calibri" pitchFamily="34" charset="0"/>
                <a:cs typeface="Calibri" pitchFamily="34" charset="0"/>
              </a:rPr>
              <a:t>sınavına katılımıyla ilgili süreçlerden okul müdürlükleri </a:t>
            </a:r>
            <a:r>
              <a:rPr lang="tr-TR" sz="2000" b="0" dirty="0" smtClean="0">
                <a:solidFill>
                  <a:srgbClr val="FF0000"/>
                </a:solidFill>
                <a:latin typeface="Calibri" pitchFamily="34" charset="0"/>
                <a:ea typeface="Calibri" pitchFamily="34" charset="0"/>
                <a:cs typeface="Calibri" pitchFamily="34" charset="0"/>
              </a:rPr>
              <a:t>sorumludur.</a:t>
            </a:r>
          </a:p>
          <a:p>
            <a:pPr>
              <a:buFont typeface="Wingdings" pitchFamily="2" charset="2"/>
              <a:buChar char="q"/>
            </a:pPr>
            <a:endParaRPr lang="tr-TR" sz="2000" b="0" dirty="0" smtClean="0">
              <a:latin typeface="Calibri" pitchFamily="34" charset="0"/>
              <a:ea typeface="Calibri" pitchFamily="34" charset="0"/>
              <a:cs typeface="Calibri" pitchFamily="34" charset="0"/>
            </a:endParaRPr>
          </a:p>
          <a:p>
            <a:pPr>
              <a:buFont typeface="Wingdings" pitchFamily="2" charset="2"/>
              <a:buChar char="q"/>
            </a:pPr>
            <a:r>
              <a:rPr lang="tr-TR" sz="2000" b="0" dirty="0" smtClean="0">
                <a:solidFill>
                  <a:srgbClr val="FF0000"/>
                </a:solidFill>
                <a:latin typeface="Calibri" pitchFamily="34" charset="0"/>
                <a:ea typeface="Calibri" pitchFamily="34" charset="0"/>
                <a:cs typeface="Calibri" pitchFamily="34" charset="0"/>
              </a:rPr>
              <a:t>Ortak </a:t>
            </a:r>
            <a:r>
              <a:rPr lang="tr-TR" sz="2000" b="0" dirty="0">
                <a:solidFill>
                  <a:srgbClr val="FF0000"/>
                </a:solidFill>
                <a:latin typeface="Calibri" pitchFamily="34" charset="0"/>
                <a:ea typeface="Calibri" pitchFamily="34" charset="0"/>
                <a:cs typeface="Calibri" pitchFamily="34" charset="0"/>
              </a:rPr>
              <a:t>yazılı sınavların mazeret sınavları 18 Nisan 2024’te yapılacaktır. </a:t>
            </a:r>
            <a:r>
              <a:rPr lang="tr-TR" sz="2000" b="0" dirty="0">
                <a:latin typeface="Calibri" pitchFamily="34" charset="0"/>
                <a:ea typeface="Calibri" pitchFamily="34" charset="0"/>
                <a:cs typeface="Calibri" pitchFamily="34" charset="0"/>
              </a:rPr>
              <a:t>6. sınıf Türkçe dersi mazeret sınavının değerlendirilmesi il ölçme değerlendirme merkezi müdürlüklerince; </a:t>
            </a:r>
            <a:r>
              <a:rPr lang="tr-TR" sz="2000" b="0" dirty="0" smtClean="0">
                <a:latin typeface="Calibri" pitchFamily="34" charset="0"/>
                <a:ea typeface="Calibri" pitchFamily="34" charset="0"/>
                <a:cs typeface="Calibri" pitchFamily="34" charset="0"/>
              </a:rPr>
              <a:t>diğer derslerin </a:t>
            </a:r>
            <a:r>
              <a:rPr lang="tr-TR" sz="2000" b="0" dirty="0">
                <a:latin typeface="Calibri" pitchFamily="34" charset="0"/>
                <a:ea typeface="Calibri" pitchFamily="34" charset="0"/>
                <a:cs typeface="Calibri" pitchFamily="34" charset="0"/>
              </a:rPr>
              <a:t>mazeret sınavlarının değerlendirilmesi ilgili dersin öğretmenlerince yapılacaktır</a:t>
            </a:r>
            <a:r>
              <a:rPr lang="tr-TR" sz="2000" b="0" dirty="0" smtClean="0">
                <a:latin typeface="Calibri" pitchFamily="34" charset="0"/>
                <a:ea typeface="Calibri" pitchFamily="34" charset="0"/>
                <a:cs typeface="Calibri" pitchFamily="34" charset="0"/>
              </a:rPr>
              <a:t>.</a:t>
            </a:r>
          </a:p>
          <a:p>
            <a:endParaRPr lang="tr-TR" sz="2000" b="0" dirty="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234468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419100"/>
            <a:ext cx="10027920" cy="4648199"/>
          </a:xfrm>
        </p:spPr>
        <p:txBody>
          <a:bodyPr>
            <a:noAutofit/>
          </a:bodyPr>
          <a:lstStyle/>
          <a:p>
            <a:pPr>
              <a:buFont typeface="Wingdings" pitchFamily="2" charset="2"/>
              <a:buChar char="q"/>
            </a:pPr>
            <a:r>
              <a:rPr lang="tr-TR" sz="2000" b="0" dirty="0">
                <a:latin typeface="Calibri" pitchFamily="34" charset="0"/>
                <a:ea typeface="Calibri" pitchFamily="34" charset="0"/>
                <a:cs typeface="Calibri" pitchFamily="34" charset="0"/>
              </a:rPr>
              <a:t>6. sınıf Türkçe dersi mazeret sınav sonuçları </a:t>
            </a:r>
            <a:r>
              <a:rPr lang="tr-TR" sz="2000" b="0" u="sng" dirty="0">
                <a:solidFill>
                  <a:schemeClr val="accent3"/>
                </a:solidFill>
                <a:latin typeface="Calibri" pitchFamily="34" charset="0"/>
                <a:ea typeface="Calibri" pitchFamily="34" charset="0"/>
                <a:cs typeface="Calibri" pitchFamily="34" charset="0"/>
              </a:rPr>
              <a:t>ortakyazilisinav.meb.gov.tr</a:t>
            </a:r>
            <a:r>
              <a:rPr lang="tr-TR" sz="2000" b="0" dirty="0">
                <a:latin typeface="Calibri" pitchFamily="34" charset="0"/>
                <a:ea typeface="Calibri" pitchFamily="34" charset="0"/>
                <a:cs typeface="Calibri" pitchFamily="34" charset="0"/>
              </a:rPr>
              <a:t> adresinden açıklanacak ve ilgili dersin öğretmenlerince e-Okul sistemine işlenecektir. </a:t>
            </a:r>
            <a:endParaRPr lang="tr-TR" sz="2000" b="0" dirty="0" smtClean="0">
              <a:latin typeface="Calibri" pitchFamily="34" charset="0"/>
              <a:ea typeface="Calibri" pitchFamily="34" charset="0"/>
              <a:cs typeface="Calibri" pitchFamily="34" charset="0"/>
            </a:endParaRPr>
          </a:p>
          <a:p>
            <a:pPr>
              <a:buFont typeface="Wingdings" pitchFamily="2" charset="2"/>
              <a:buChar char="q"/>
            </a:pPr>
            <a:r>
              <a:rPr lang="tr-TR" sz="2000" b="0" dirty="0" smtClean="0">
                <a:latin typeface="Calibri" pitchFamily="34" charset="0"/>
                <a:ea typeface="Calibri" pitchFamily="34" charset="0"/>
                <a:cs typeface="Calibri" pitchFamily="34" charset="0"/>
              </a:rPr>
              <a:t>6</a:t>
            </a:r>
            <a:r>
              <a:rPr lang="tr-TR" sz="2000" b="0" dirty="0">
                <a:latin typeface="Calibri" pitchFamily="34" charset="0"/>
                <a:ea typeface="Calibri" pitchFamily="34" charset="0"/>
                <a:cs typeface="Calibri" pitchFamily="34" charset="0"/>
              </a:rPr>
              <a:t>. sınıf matematik, 9. sınıf Türk dili ve edebiyatı ile 9. sınıf matematik derslerinin mazeret sınav sonuçları ise ilgili dersin öğretmenlerince e-Okul sistemine işlenecek ve öğrencilere bildirilecektir. </a:t>
            </a:r>
            <a:endParaRPr lang="tr-TR" sz="2000" b="0" dirty="0" smtClean="0">
              <a:latin typeface="Calibri" pitchFamily="34" charset="0"/>
              <a:ea typeface="Calibri" pitchFamily="34" charset="0"/>
              <a:cs typeface="Calibri" pitchFamily="34" charset="0"/>
            </a:endParaRPr>
          </a:p>
          <a:p>
            <a:pPr>
              <a:buFont typeface="Wingdings" pitchFamily="2" charset="2"/>
              <a:buChar char="q"/>
            </a:pPr>
            <a:r>
              <a:rPr lang="tr-TR" sz="2000" b="0" dirty="0" smtClean="0">
                <a:solidFill>
                  <a:srgbClr val="FF0000"/>
                </a:solidFill>
                <a:latin typeface="Calibri" pitchFamily="34" charset="0"/>
                <a:ea typeface="Calibri" pitchFamily="34" charset="0"/>
                <a:cs typeface="Calibri" pitchFamily="34" charset="0"/>
              </a:rPr>
              <a:t>Ortak </a:t>
            </a:r>
            <a:r>
              <a:rPr lang="tr-TR" sz="2000" b="0" dirty="0">
                <a:solidFill>
                  <a:srgbClr val="FF0000"/>
                </a:solidFill>
                <a:latin typeface="Calibri" pitchFamily="34" charset="0"/>
                <a:ea typeface="Calibri" pitchFamily="34" charset="0"/>
                <a:cs typeface="Calibri" pitchFamily="34" charset="0"/>
              </a:rPr>
              <a:t>yazılı sınav ve bu sınavın mazeret sınavına geçerli özürleri nedeniyle katılamayan öğrencilerin sınavları, geçerli özürlerinin bittiği tarihi takip eden 5 (beş) iş günü içerisinde </a:t>
            </a:r>
            <a:r>
              <a:rPr lang="tr-TR" sz="2000" u="sng" dirty="0">
                <a:solidFill>
                  <a:srgbClr val="FF0000"/>
                </a:solidFill>
                <a:latin typeface="Calibri" pitchFamily="34" charset="0"/>
                <a:ea typeface="Calibri" pitchFamily="34" charset="0"/>
                <a:cs typeface="Calibri" pitchFamily="34" charset="0"/>
              </a:rPr>
              <a:t>ilgili dersin öğretmenlerince </a:t>
            </a:r>
            <a:r>
              <a:rPr lang="tr-TR" sz="2000" b="0" dirty="0" smtClean="0">
                <a:solidFill>
                  <a:srgbClr val="FF0000"/>
                </a:solidFill>
                <a:latin typeface="Calibri" pitchFamily="34" charset="0"/>
                <a:ea typeface="Calibri" pitchFamily="34" charset="0"/>
                <a:cs typeface="Calibri" pitchFamily="34" charset="0"/>
              </a:rPr>
              <a:t>yapılacaktır</a:t>
            </a:r>
            <a:r>
              <a:rPr lang="tr-TR" sz="2000" b="0" dirty="0">
                <a:solidFill>
                  <a:srgbClr val="FF0000"/>
                </a:solidFill>
                <a:latin typeface="Calibri" pitchFamily="34" charset="0"/>
                <a:ea typeface="Calibri" pitchFamily="34" charset="0"/>
                <a:cs typeface="Calibri" pitchFamily="34" charset="0"/>
              </a:rPr>
              <a:t>. </a:t>
            </a:r>
            <a:endParaRPr lang="tr-TR" sz="2000" b="0" dirty="0" smtClean="0">
              <a:solidFill>
                <a:srgbClr val="FF0000"/>
              </a:solidFill>
              <a:latin typeface="Calibri" pitchFamily="34" charset="0"/>
              <a:ea typeface="Calibri" pitchFamily="34" charset="0"/>
              <a:cs typeface="Calibri" pitchFamily="34" charset="0"/>
            </a:endParaRPr>
          </a:p>
          <a:p>
            <a:pPr>
              <a:buFont typeface="Wingdings" pitchFamily="2" charset="2"/>
              <a:buChar char="q"/>
            </a:pPr>
            <a:r>
              <a:rPr lang="tr-TR" sz="2000" b="0" dirty="0">
                <a:latin typeface="Calibri" pitchFamily="34" charset="0"/>
                <a:ea typeface="Calibri" pitchFamily="34" charset="0"/>
                <a:cs typeface="Calibri" pitchFamily="34" charset="0"/>
              </a:rPr>
              <a:t>Nakil ile okul değişikliği yapan öğrenci, önceki okulunda geçerli mazereti nedeniyle ortak yazılı sınava katılmadıysa gittiği okulda mazeret sınavına alınacaktır</a:t>
            </a:r>
            <a:r>
              <a:rPr lang="tr-TR" sz="2000" b="0" dirty="0" smtClean="0">
                <a:latin typeface="Calibri" pitchFamily="34" charset="0"/>
                <a:ea typeface="Calibri" pitchFamily="34" charset="0"/>
                <a:cs typeface="Calibri" pitchFamily="34" charset="0"/>
              </a:rPr>
              <a:t>.</a:t>
            </a:r>
          </a:p>
          <a:p>
            <a:pPr>
              <a:buFont typeface="Wingdings" pitchFamily="2" charset="2"/>
              <a:buChar char="q"/>
            </a:pPr>
            <a:r>
              <a:rPr lang="tr-TR" sz="2000" b="0" dirty="0">
                <a:latin typeface="Calibri" pitchFamily="34" charset="0"/>
                <a:ea typeface="Calibri" pitchFamily="34" charset="0"/>
                <a:cs typeface="Calibri" pitchFamily="34" charset="0"/>
              </a:rPr>
              <a:t>Ortak yazılı sınavların sonucuna göre öğrenci toplu listeleri oluşturulmayacak, okullar ve sınıflar arası karşılaştırmalı veri çıkarılmayacaktır. </a:t>
            </a:r>
            <a:endParaRPr lang="tr-TR" sz="2000" b="0" dirty="0" smtClean="0">
              <a:latin typeface="Calibri" pitchFamily="34" charset="0"/>
              <a:ea typeface="Calibri" pitchFamily="34" charset="0"/>
              <a:cs typeface="Calibri" pitchFamily="34" charset="0"/>
            </a:endParaRPr>
          </a:p>
          <a:p>
            <a:pPr>
              <a:buFont typeface="Wingdings" pitchFamily="2" charset="2"/>
              <a:buChar char="q"/>
            </a:pPr>
            <a:r>
              <a:rPr lang="tr-TR" sz="2000" dirty="0">
                <a:solidFill>
                  <a:srgbClr val="FF0000"/>
                </a:solidFill>
                <a:latin typeface="Calibri" pitchFamily="34" charset="0"/>
                <a:ea typeface="Calibri" pitchFamily="34" charset="0"/>
                <a:cs typeface="Calibri" pitchFamily="34" charset="0"/>
              </a:rPr>
              <a:t>Ortak yazılı sınavların uygulandığı tarihte aynı sınıf düzeyinde bir sınav daha yapılabilir. </a:t>
            </a:r>
            <a:endParaRPr lang="tr-TR" sz="2000" b="0" dirty="0">
              <a:solidFill>
                <a:srgbClr val="FF0000"/>
              </a:solidFill>
              <a:latin typeface="Calibri" pitchFamily="34" charset="0"/>
              <a:ea typeface="Calibri" pitchFamily="34" charset="0"/>
              <a:cs typeface="Calibri" pitchFamily="34" charset="0"/>
            </a:endParaRPr>
          </a:p>
          <a:p>
            <a:endParaRPr lang="tr-TR" sz="2000" dirty="0"/>
          </a:p>
        </p:txBody>
      </p:sp>
    </p:spTree>
    <p:extLst>
      <p:ext uri="{BB962C8B-B14F-4D97-AF65-F5344CB8AC3E}">
        <p14:creationId xmlns:p14="http://schemas.microsoft.com/office/powerpoint/2010/main" val="3377488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635001"/>
            <a:ext cx="10027920" cy="4045478"/>
          </a:xfrm>
        </p:spPr>
        <p:txBody>
          <a:bodyPr>
            <a:normAutofit/>
          </a:bodyPr>
          <a:lstStyle/>
          <a:p>
            <a:pPr>
              <a:buFont typeface="Wingdings" pitchFamily="2" charset="2"/>
              <a:buChar char="q"/>
            </a:pPr>
            <a:r>
              <a:rPr lang="tr-TR" sz="2000" b="0" dirty="0" smtClean="0">
                <a:latin typeface="Calibri" pitchFamily="34" charset="0"/>
                <a:ea typeface="Calibri" pitchFamily="34" charset="0"/>
                <a:cs typeface="Calibri" pitchFamily="34" charset="0"/>
              </a:rPr>
              <a:t>Sınavlar </a:t>
            </a:r>
            <a:r>
              <a:rPr lang="tr-TR" sz="2000" b="0" dirty="0">
                <a:latin typeface="Calibri" pitchFamily="34" charset="0"/>
                <a:ea typeface="Calibri" pitchFamily="34" charset="0"/>
                <a:cs typeface="Calibri" pitchFamily="34" charset="0"/>
              </a:rPr>
              <a:t>puanlanırken yanlış cevaplar puanlamaya dâhil edilmeyecektir. </a:t>
            </a:r>
            <a:r>
              <a:rPr lang="tr-TR" sz="2000" b="0" dirty="0" smtClean="0">
                <a:latin typeface="Calibri" pitchFamily="34" charset="0"/>
                <a:ea typeface="Calibri" pitchFamily="34" charset="0"/>
                <a:cs typeface="Calibri" pitchFamily="34" charset="0"/>
              </a:rPr>
              <a:t>Öğrencilerin </a:t>
            </a:r>
            <a:r>
              <a:rPr lang="tr-TR" sz="2000" b="0" dirty="0">
                <a:latin typeface="Calibri" pitchFamily="34" charset="0"/>
                <a:ea typeface="Calibri" pitchFamily="34" charset="0"/>
                <a:cs typeface="Calibri" pitchFamily="34" charset="0"/>
              </a:rPr>
              <a:t>sınavlardan aldığı puanlar ilgili dersin 2. dönem 1. yazılı puanı olarak e-Okula işlenecektir ancak </a:t>
            </a:r>
            <a:r>
              <a:rPr lang="tr-TR" sz="2000" b="0" dirty="0">
                <a:solidFill>
                  <a:srgbClr val="FF0000"/>
                </a:solidFill>
                <a:latin typeface="Calibri" pitchFamily="34" charset="0"/>
                <a:ea typeface="Calibri" pitchFamily="34" charset="0"/>
                <a:cs typeface="Calibri" pitchFamily="34" charset="0"/>
              </a:rPr>
              <a:t>Türkçe ile Türk dili ve edebiyatı dersleri için </a:t>
            </a:r>
            <a:r>
              <a:rPr lang="tr-TR" sz="2000" b="0" u="sng" dirty="0">
                <a:solidFill>
                  <a:srgbClr val="FF0000"/>
                </a:solidFill>
                <a:latin typeface="Calibri" pitchFamily="34" charset="0"/>
                <a:ea typeface="Calibri" pitchFamily="34" charset="0"/>
                <a:cs typeface="Calibri" pitchFamily="34" charset="0"/>
              </a:rPr>
              <a:t>dinleme ve konuşma </a:t>
            </a:r>
            <a:r>
              <a:rPr lang="tr-TR" sz="2000" b="0" dirty="0">
                <a:solidFill>
                  <a:srgbClr val="FF0000"/>
                </a:solidFill>
                <a:latin typeface="Calibri" pitchFamily="34" charset="0"/>
                <a:ea typeface="Calibri" pitchFamily="34" charset="0"/>
                <a:cs typeface="Calibri" pitchFamily="34" charset="0"/>
              </a:rPr>
              <a:t>sınavları tamamlandıktan sonra oluşan sınav puanı ilgili ders öğretmenleri tarafından e-Okula </a:t>
            </a:r>
            <a:r>
              <a:rPr lang="tr-TR" sz="2000" b="0" dirty="0" smtClean="0">
                <a:solidFill>
                  <a:srgbClr val="FF0000"/>
                </a:solidFill>
                <a:latin typeface="Calibri" pitchFamily="34" charset="0"/>
                <a:ea typeface="Calibri" pitchFamily="34" charset="0"/>
                <a:cs typeface="Calibri" pitchFamily="34" charset="0"/>
              </a:rPr>
              <a:t>işlenecektir.</a:t>
            </a:r>
          </a:p>
          <a:p>
            <a:pPr>
              <a:buFont typeface="Wingdings" pitchFamily="2" charset="2"/>
              <a:buChar char="q"/>
            </a:pPr>
            <a:endParaRPr lang="tr-TR" sz="2000" b="0" dirty="0" smtClean="0">
              <a:solidFill>
                <a:srgbClr val="FF0000"/>
              </a:solidFill>
              <a:latin typeface="Calibri" pitchFamily="34" charset="0"/>
              <a:ea typeface="Calibri" pitchFamily="34" charset="0"/>
              <a:cs typeface="Calibri" pitchFamily="34" charset="0"/>
            </a:endParaRPr>
          </a:p>
          <a:p>
            <a:pPr>
              <a:buFont typeface="Wingdings" pitchFamily="2" charset="2"/>
              <a:buChar char="q"/>
            </a:pPr>
            <a:r>
              <a:rPr lang="tr-TR" sz="2000" b="0" dirty="0" smtClean="0">
                <a:latin typeface="Calibri" pitchFamily="34" charset="0"/>
                <a:ea typeface="Calibri" pitchFamily="34" charset="0"/>
                <a:cs typeface="Calibri" pitchFamily="34" charset="0"/>
              </a:rPr>
              <a:t>Ortak </a:t>
            </a:r>
            <a:r>
              <a:rPr lang="tr-TR" sz="2000" b="0" dirty="0">
                <a:latin typeface="Calibri" pitchFamily="34" charset="0"/>
                <a:ea typeface="Calibri" pitchFamily="34" charset="0"/>
                <a:cs typeface="Calibri" pitchFamily="34" charset="0"/>
              </a:rPr>
              <a:t>yazılı sınav evrakları (soru kitapçıkları, cevap kâğıtları ve ortak yazılı sınav kâğıtları) sınav bitiminde görevli/gözetmen öğretmen tarafından toplanarak eğitim kurumu sınıf/alan zümrelerine teslim </a:t>
            </a:r>
            <a:r>
              <a:rPr lang="tr-TR" sz="2000" b="0" dirty="0" smtClean="0">
                <a:latin typeface="Calibri" pitchFamily="34" charset="0"/>
                <a:ea typeface="Calibri" pitchFamily="34" charset="0"/>
                <a:cs typeface="Calibri" pitchFamily="34" charset="0"/>
              </a:rPr>
              <a:t>edilecektir. (İdare üzerinden de teslim edilebilir.)</a:t>
            </a:r>
          </a:p>
          <a:p>
            <a:pPr>
              <a:buFont typeface="Wingdings" pitchFamily="2" charset="2"/>
              <a:buChar char="q"/>
            </a:pPr>
            <a:endParaRPr lang="tr-TR" sz="2000" b="0" dirty="0" smtClean="0">
              <a:latin typeface="Calibri" pitchFamily="34" charset="0"/>
              <a:ea typeface="Calibri" pitchFamily="34" charset="0"/>
              <a:cs typeface="Calibri" pitchFamily="34" charset="0"/>
            </a:endParaRPr>
          </a:p>
          <a:p>
            <a:pPr>
              <a:buFont typeface="Wingdings" pitchFamily="2" charset="2"/>
              <a:buChar char="q"/>
            </a:pPr>
            <a:r>
              <a:rPr lang="tr-TR" sz="2000" b="0" dirty="0" smtClean="0">
                <a:solidFill>
                  <a:srgbClr val="FF0000"/>
                </a:solidFill>
                <a:latin typeface="Calibri" pitchFamily="34" charset="0"/>
                <a:ea typeface="Calibri" pitchFamily="34" charset="0"/>
                <a:cs typeface="Calibri" pitchFamily="34" charset="0"/>
              </a:rPr>
              <a:t>Ortak </a:t>
            </a:r>
            <a:r>
              <a:rPr lang="tr-TR" sz="2000" b="0" dirty="0">
                <a:solidFill>
                  <a:srgbClr val="FF0000"/>
                </a:solidFill>
                <a:latin typeface="Calibri" pitchFamily="34" charset="0"/>
                <a:ea typeface="Calibri" pitchFamily="34" charset="0"/>
                <a:cs typeface="Calibri" pitchFamily="34" charset="0"/>
              </a:rPr>
              <a:t>yazılı sınav sorularının öğretmen veya öğrenci tarafından görüntüsü alınmayacaktır.</a:t>
            </a:r>
          </a:p>
        </p:txBody>
      </p:sp>
    </p:spTree>
    <p:extLst>
      <p:ext uri="{BB962C8B-B14F-4D97-AF65-F5344CB8AC3E}">
        <p14:creationId xmlns:p14="http://schemas.microsoft.com/office/powerpoint/2010/main" val="1401415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ORTAK YAZILI SINAV SORU TÜRLERİ VE SAYILARI</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09435" y="1269682"/>
            <a:ext cx="10164965" cy="3087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8477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7280" y="302260"/>
            <a:ext cx="10027920" cy="701040"/>
          </a:xfrm>
        </p:spPr>
        <p:txBody>
          <a:bodyPr/>
          <a:lstStyle/>
          <a:p>
            <a:pPr algn="ctr"/>
            <a:r>
              <a:rPr lang="tr-TR" dirty="0"/>
              <a:t>ORTAK YAZILI SINAVLARIN UYGULAMA </a:t>
            </a:r>
            <a:r>
              <a:rPr lang="tr-TR" dirty="0" smtClean="0"/>
              <a:t>TAKVİMİ, </a:t>
            </a:r>
            <a:r>
              <a:rPr lang="tr-TR" dirty="0"/>
              <a:t>OTURUMLARI VE SAATLERİ</a:t>
            </a:r>
          </a:p>
        </p:txBody>
      </p:sp>
      <p:pic>
        <p:nvPicPr>
          <p:cNvPr id="102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70439" y="1041400"/>
            <a:ext cx="9689662" cy="368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a:xfrm>
            <a:off x="1270000" y="4465935"/>
            <a:ext cx="10452100" cy="646331"/>
          </a:xfrm>
          <a:prstGeom prst="rect">
            <a:avLst/>
          </a:prstGeom>
        </p:spPr>
        <p:txBody>
          <a:bodyPr wrap="square">
            <a:spAutoFit/>
          </a:bodyPr>
          <a:lstStyle/>
          <a:p>
            <a:r>
              <a:rPr lang="tr-TR" b="1" dirty="0">
                <a:solidFill>
                  <a:srgbClr val="FF0000"/>
                </a:solidFill>
              </a:rPr>
              <a:t>Not: </a:t>
            </a:r>
            <a:r>
              <a:rPr lang="tr-TR" dirty="0"/>
              <a:t>İkili eğitim yapan okullarımızın sabahçıları tam günle aynı saatte, öğlencileri ise aynı tarihlerde saat 14.00’te sınavları gerçekleştireceklerdir.</a:t>
            </a:r>
          </a:p>
        </p:txBody>
      </p:sp>
    </p:spTree>
    <p:extLst>
      <p:ext uri="{BB962C8B-B14F-4D97-AF65-F5344CB8AC3E}">
        <p14:creationId xmlns:p14="http://schemas.microsoft.com/office/powerpoint/2010/main" val="3051888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OKUL MÜDÜRLÜKLERİNİN YAPACAĞI İŞ VE İŞLEMLER</a:t>
            </a:r>
          </a:p>
        </p:txBody>
      </p:sp>
      <p:sp>
        <p:nvSpPr>
          <p:cNvPr id="3" name="İçerik Yer Tutucusu 2"/>
          <p:cNvSpPr>
            <a:spLocks noGrp="1"/>
          </p:cNvSpPr>
          <p:nvPr>
            <p:ph idx="1"/>
          </p:nvPr>
        </p:nvSpPr>
        <p:spPr>
          <a:xfrm>
            <a:off x="1097280" y="825500"/>
            <a:ext cx="10027920" cy="4203699"/>
          </a:xfrm>
        </p:spPr>
        <p:txBody>
          <a:bodyPr>
            <a:noAutofit/>
          </a:bodyPr>
          <a:lstStyle/>
          <a:p>
            <a:pPr>
              <a:buFont typeface="Wingdings" pitchFamily="2" charset="2"/>
              <a:buChar char="q"/>
            </a:pPr>
            <a:r>
              <a:rPr lang="tr-TR" sz="2000" b="0" dirty="0">
                <a:latin typeface="Calibri" pitchFamily="34" charset="0"/>
                <a:ea typeface="Calibri" pitchFamily="34" charset="0"/>
                <a:cs typeface="Calibri" pitchFamily="34" charset="0"/>
              </a:rPr>
              <a:t>Okulda ortak yazılı sınav ile ilgili iş ve işlemleri yürütmek, </a:t>
            </a:r>
            <a:endParaRPr lang="tr-TR" sz="2000" b="0" dirty="0" smtClean="0">
              <a:latin typeface="Calibri" pitchFamily="34" charset="0"/>
              <a:ea typeface="Calibri" pitchFamily="34" charset="0"/>
              <a:cs typeface="Calibri" pitchFamily="34" charset="0"/>
            </a:endParaRPr>
          </a:p>
          <a:p>
            <a:pPr>
              <a:buFont typeface="Wingdings" pitchFamily="2" charset="2"/>
              <a:buChar char="q"/>
            </a:pPr>
            <a:r>
              <a:rPr lang="tr-TR" sz="2000" b="0" dirty="0" smtClean="0">
                <a:latin typeface="Calibri" pitchFamily="34" charset="0"/>
                <a:ea typeface="Calibri" pitchFamily="34" charset="0"/>
                <a:cs typeface="Calibri" pitchFamily="34" charset="0"/>
              </a:rPr>
              <a:t>Sınava </a:t>
            </a:r>
            <a:r>
              <a:rPr lang="tr-TR" sz="2000" b="0" dirty="0">
                <a:latin typeface="Calibri" pitchFamily="34" charset="0"/>
                <a:ea typeface="Calibri" pitchFamily="34" charset="0"/>
                <a:cs typeface="Calibri" pitchFamily="34" charset="0"/>
              </a:rPr>
              <a:t>girecek öğrencilere ait bilgileri, e-Okulda yer alan bilgilerle karşılaştırmak, bilgilerin doğruluğunu ve güncelliğini kontrol ederek takip etmek, </a:t>
            </a:r>
            <a:endParaRPr lang="tr-TR" sz="2000" b="0" dirty="0" smtClean="0">
              <a:latin typeface="Calibri" pitchFamily="34" charset="0"/>
              <a:ea typeface="Calibri" pitchFamily="34" charset="0"/>
              <a:cs typeface="Calibri" pitchFamily="34" charset="0"/>
            </a:endParaRPr>
          </a:p>
          <a:p>
            <a:pPr>
              <a:buFont typeface="Wingdings" pitchFamily="2" charset="2"/>
              <a:buChar char="q"/>
            </a:pPr>
            <a:r>
              <a:rPr lang="tr-TR" sz="2000" b="0" dirty="0" smtClean="0">
                <a:latin typeface="Calibri" pitchFamily="34" charset="0"/>
                <a:ea typeface="Calibri" pitchFamily="34" charset="0"/>
                <a:cs typeface="Calibri" pitchFamily="34" charset="0"/>
              </a:rPr>
              <a:t>Ortak </a:t>
            </a:r>
            <a:r>
              <a:rPr lang="tr-TR" sz="2000" b="0" dirty="0">
                <a:latin typeface="Calibri" pitchFamily="34" charset="0"/>
                <a:ea typeface="Calibri" pitchFamily="34" charset="0"/>
                <a:cs typeface="Calibri" pitchFamily="34" charset="0"/>
              </a:rPr>
              <a:t>yazılı sınava giren sınıfların listesini e-Okuldan indirerek görevli öğretmenlere teslim etmek, </a:t>
            </a:r>
            <a:r>
              <a:rPr lang="tr-TR" sz="2000" b="0" dirty="0" smtClean="0">
                <a:solidFill>
                  <a:srgbClr val="FF0000"/>
                </a:solidFill>
                <a:latin typeface="Calibri" pitchFamily="34" charset="0"/>
                <a:ea typeface="Calibri" pitchFamily="34" charset="0"/>
                <a:cs typeface="Calibri" pitchFamily="34" charset="0"/>
              </a:rPr>
              <a:t>(Türkçe dersi sınavı için mutlaka optiklerle dönüş zarfına konulacak.)</a:t>
            </a:r>
          </a:p>
          <a:p>
            <a:pPr>
              <a:buFont typeface="Wingdings" pitchFamily="2" charset="2"/>
              <a:buChar char="q"/>
            </a:pPr>
            <a:r>
              <a:rPr lang="tr-TR" sz="2000" b="0" dirty="0" smtClean="0">
                <a:latin typeface="Calibri" pitchFamily="34" charset="0"/>
                <a:ea typeface="Calibri" pitchFamily="34" charset="0"/>
                <a:cs typeface="Calibri" pitchFamily="34" charset="0"/>
              </a:rPr>
              <a:t>Sınavlara </a:t>
            </a:r>
            <a:r>
              <a:rPr lang="tr-TR" sz="2000" b="0" dirty="0">
                <a:latin typeface="Calibri" pitchFamily="34" charset="0"/>
                <a:ea typeface="Calibri" pitchFamily="34" charset="0"/>
                <a:cs typeface="Calibri" pitchFamily="34" charset="0"/>
              </a:rPr>
              <a:t>girecek öğrenciler ile bu öğrencilerin velilerini ve görevli öğretmenleri bilgilendirerek ilgililere rehberlik etmek, </a:t>
            </a:r>
            <a:endParaRPr lang="tr-TR" sz="2000" b="0" dirty="0" smtClean="0">
              <a:latin typeface="Calibri" pitchFamily="34" charset="0"/>
              <a:ea typeface="Calibri" pitchFamily="34" charset="0"/>
              <a:cs typeface="Calibri" pitchFamily="34" charset="0"/>
            </a:endParaRPr>
          </a:p>
          <a:p>
            <a:pPr>
              <a:buFont typeface="Wingdings" pitchFamily="2" charset="2"/>
              <a:buChar char="q"/>
            </a:pPr>
            <a:r>
              <a:rPr lang="tr-TR" sz="2000" b="0" dirty="0" smtClean="0">
                <a:latin typeface="Calibri" pitchFamily="34" charset="0"/>
                <a:ea typeface="Calibri" pitchFamily="34" charset="0"/>
                <a:cs typeface="Calibri" pitchFamily="34" charset="0"/>
              </a:rPr>
              <a:t>Sınav </a:t>
            </a:r>
            <a:r>
              <a:rPr lang="tr-TR" sz="2000" b="0" dirty="0">
                <a:latin typeface="Calibri" pitchFamily="34" charset="0"/>
                <a:ea typeface="Calibri" pitchFamily="34" charset="0"/>
                <a:cs typeface="Calibri" pitchFamily="34" charset="0"/>
              </a:rPr>
              <a:t>öncesi 6. sınıf Türkçe dersi ortak yazılı sınavına ait öğrenci cevap kâğıtlarını il/ilçe millî eğitim müdürlüklerinden tutanakla teslim almak, </a:t>
            </a:r>
            <a:endParaRPr lang="tr-TR" sz="2000" b="0" dirty="0" smtClean="0">
              <a:latin typeface="Calibri" pitchFamily="34" charset="0"/>
              <a:ea typeface="Calibri" pitchFamily="34" charset="0"/>
              <a:cs typeface="Calibri" pitchFamily="34" charset="0"/>
            </a:endParaRPr>
          </a:p>
          <a:p>
            <a:pPr>
              <a:buFont typeface="Wingdings" pitchFamily="2" charset="2"/>
              <a:buChar char="q"/>
            </a:pPr>
            <a:r>
              <a:rPr lang="tr-TR" sz="2000" b="0" dirty="0" smtClean="0">
                <a:solidFill>
                  <a:srgbClr val="FF0000"/>
                </a:solidFill>
                <a:latin typeface="Calibri" pitchFamily="34" charset="0"/>
                <a:ea typeface="Calibri" pitchFamily="34" charset="0"/>
                <a:cs typeface="Calibri" pitchFamily="34" charset="0"/>
              </a:rPr>
              <a:t>Sınav </a:t>
            </a:r>
            <a:r>
              <a:rPr lang="tr-TR" sz="2000" b="0" dirty="0">
                <a:solidFill>
                  <a:srgbClr val="FF0000"/>
                </a:solidFill>
                <a:latin typeface="Calibri" pitchFamily="34" charset="0"/>
                <a:ea typeface="Calibri" pitchFamily="34" charset="0"/>
                <a:cs typeface="Calibri" pitchFamily="34" charset="0"/>
              </a:rPr>
              <a:t>öncesi, okulunda okutulmakta olan ders kitaplarını ve okul türünü dikkate alarak uygun soru kitapçıklarını/ortak yazılı sınav kâğıtlarını sistemden indirmek, öğrenci sayısına göre çoğaltarak hazır hâle getirmek,</a:t>
            </a:r>
          </a:p>
        </p:txBody>
      </p:sp>
    </p:spTree>
    <p:extLst>
      <p:ext uri="{BB962C8B-B14F-4D97-AF65-F5344CB8AC3E}">
        <p14:creationId xmlns:p14="http://schemas.microsoft.com/office/powerpoint/2010/main" val="4292278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OKUL MÜDÜRLÜKLERİNİN YAPACAĞI İŞ VE İŞLEMLER</a:t>
            </a:r>
          </a:p>
        </p:txBody>
      </p:sp>
      <p:sp>
        <p:nvSpPr>
          <p:cNvPr id="3" name="İçerik Yer Tutucusu 2"/>
          <p:cNvSpPr>
            <a:spLocks noGrp="1"/>
          </p:cNvSpPr>
          <p:nvPr>
            <p:ph idx="1"/>
          </p:nvPr>
        </p:nvSpPr>
        <p:spPr>
          <a:xfrm>
            <a:off x="1097280" y="850901"/>
            <a:ext cx="10027920" cy="4203700"/>
          </a:xfrm>
        </p:spPr>
        <p:txBody>
          <a:bodyPr>
            <a:normAutofit fontScale="85000" lnSpcReduction="10000"/>
          </a:bodyPr>
          <a:lstStyle/>
          <a:p>
            <a:endParaRPr lang="tr-TR" b="0" dirty="0"/>
          </a:p>
          <a:p>
            <a:pPr>
              <a:buFont typeface="Wingdings" pitchFamily="2" charset="2"/>
              <a:buChar char="q"/>
            </a:pPr>
            <a:r>
              <a:rPr lang="tr-TR" sz="2200" b="0" dirty="0">
                <a:latin typeface="Calibri" pitchFamily="34" charset="0"/>
                <a:ea typeface="Calibri" pitchFamily="34" charset="0"/>
                <a:cs typeface="Calibri" pitchFamily="34" charset="0"/>
              </a:rPr>
              <a:t>Ortak yazılı sınavda görevli öğretmenlere sınavdan önce bilgilendirme toplantısı </a:t>
            </a:r>
            <a:r>
              <a:rPr lang="tr-TR" sz="2200" b="0" dirty="0" smtClean="0">
                <a:latin typeface="Calibri" pitchFamily="34" charset="0"/>
                <a:ea typeface="Calibri" pitchFamily="34" charset="0"/>
                <a:cs typeface="Calibri" pitchFamily="34" charset="0"/>
              </a:rPr>
              <a:t>düzenlemek,</a:t>
            </a:r>
          </a:p>
          <a:p>
            <a:pPr>
              <a:buFont typeface="Wingdings" pitchFamily="2" charset="2"/>
              <a:buChar char="q"/>
            </a:pPr>
            <a:r>
              <a:rPr lang="tr-TR" sz="2200" b="0" dirty="0" smtClean="0">
                <a:latin typeface="Calibri" pitchFamily="34" charset="0"/>
                <a:ea typeface="Calibri" pitchFamily="34" charset="0"/>
                <a:cs typeface="Calibri" pitchFamily="34" charset="0"/>
              </a:rPr>
              <a:t>Ortak </a:t>
            </a:r>
            <a:r>
              <a:rPr lang="tr-TR" sz="2200" b="0" dirty="0">
                <a:latin typeface="Calibri" pitchFamily="34" charset="0"/>
                <a:ea typeface="Calibri" pitchFamily="34" charset="0"/>
                <a:cs typeface="Calibri" pitchFamily="34" charset="0"/>
              </a:rPr>
              <a:t>yazılı sınavın uygulanacağı sınıfa, sınav saatinde dersi olan veya uygun </a:t>
            </a:r>
            <a:r>
              <a:rPr lang="tr-TR" sz="2200" b="0" dirty="0" smtClean="0">
                <a:latin typeface="Calibri" pitchFamily="34" charset="0"/>
                <a:ea typeface="Calibri" pitchFamily="34" charset="0"/>
                <a:cs typeface="Calibri" pitchFamily="34" charset="0"/>
              </a:rPr>
              <a:t>görülen öğretmenleri </a:t>
            </a:r>
            <a:r>
              <a:rPr lang="tr-TR" sz="2200" b="0" dirty="0">
                <a:latin typeface="Calibri" pitchFamily="34" charset="0"/>
                <a:ea typeface="Calibri" pitchFamily="34" charset="0"/>
                <a:cs typeface="Calibri" pitchFamily="34" charset="0"/>
              </a:rPr>
              <a:t>görevlendirmek, sınavı yapılan dersin branş/alan öğretmenine sınavda </a:t>
            </a:r>
            <a:r>
              <a:rPr lang="tr-TR" sz="2200" b="0" dirty="0" smtClean="0">
                <a:latin typeface="Calibri" pitchFamily="34" charset="0"/>
                <a:ea typeface="Calibri" pitchFamily="34" charset="0"/>
                <a:cs typeface="Calibri" pitchFamily="34" charset="0"/>
              </a:rPr>
              <a:t>gözetmen olarak </a:t>
            </a:r>
            <a:r>
              <a:rPr lang="tr-TR" sz="2200" b="0" dirty="0">
                <a:latin typeface="Calibri" pitchFamily="34" charset="0"/>
                <a:ea typeface="Calibri" pitchFamily="34" charset="0"/>
                <a:cs typeface="Calibri" pitchFamily="34" charset="0"/>
              </a:rPr>
              <a:t>görev </a:t>
            </a:r>
            <a:r>
              <a:rPr lang="tr-TR" sz="2200" u="sng" dirty="0" smtClean="0">
                <a:latin typeface="Calibri" pitchFamily="34" charset="0"/>
                <a:ea typeface="Calibri" pitchFamily="34" charset="0"/>
                <a:cs typeface="Calibri" pitchFamily="34" charset="0"/>
              </a:rPr>
              <a:t>vermemek</a:t>
            </a:r>
            <a:r>
              <a:rPr lang="tr-TR" sz="2200" b="0" dirty="0" smtClean="0">
                <a:latin typeface="Calibri" pitchFamily="34" charset="0"/>
                <a:ea typeface="Calibri" pitchFamily="34" charset="0"/>
                <a:cs typeface="Calibri" pitchFamily="34" charset="0"/>
              </a:rPr>
              <a:t>,</a:t>
            </a:r>
          </a:p>
          <a:p>
            <a:pPr>
              <a:buFont typeface="Wingdings" pitchFamily="2" charset="2"/>
              <a:buChar char="q"/>
            </a:pPr>
            <a:r>
              <a:rPr lang="tr-TR" sz="2200" b="0" dirty="0" smtClean="0">
                <a:latin typeface="Calibri" pitchFamily="34" charset="0"/>
                <a:ea typeface="Calibri" pitchFamily="34" charset="0"/>
                <a:cs typeface="Calibri" pitchFamily="34" charset="0"/>
              </a:rPr>
              <a:t>Ortak </a:t>
            </a:r>
            <a:r>
              <a:rPr lang="tr-TR" sz="2200" b="0" dirty="0">
                <a:latin typeface="Calibri" pitchFamily="34" charset="0"/>
                <a:ea typeface="Calibri" pitchFamily="34" charset="0"/>
                <a:cs typeface="Calibri" pitchFamily="34" charset="0"/>
              </a:rPr>
              <a:t>yazılı sınavın gerçekleştirildiği tarih ve saat aralığında sınav yapılan sınıfların bulunduğu okulun her koridorunda birer görevli öğretmeni/yöneticiyi nöbetçi olarak görevlendirmek, </a:t>
            </a:r>
            <a:endParaRPr lang="tr-TR" sz="2200" b="0" dirty="0" smtClean="0">
              <a:latin typeface="Calibri" pitchFamily="34" charset="0"/>
              <a:ea typeface="Calibri" pitchFamily="34" charset="0"/>
              <a:cs typeface="Calibri" pitchFamily="34" charset="0"/>
            </a:endParaRPr>
          </a:p>
          <a:p>
            <a:pPr>
              <a:buFont typeface="Wingdings" pitchFamily="2" charset="2"/>
              <a:buChar char="q"/>
            </a:pPr>
            <a:r>
              <a:rPr lang="tr-TR" sz="2200" b="0" dirty="0" smtClean="0">
                <a:latin typeface="Calibri" pitchFamily="34" charset="0"/>
                <a:ea typeface="Calibri" pitchFamily="34" charset="0"/>
                <a:cs typeface="Calibri" pitchFamily="34" charset="0"/>
              </a:rPr>
              <a:t>6</a:t>
            </a:r>
            <a:r>
              <a:rPr lang="tr-TR" sz="2200" b="0" dirty="0">
                <a:latin typeface="Calibri" pitchFamily="34" charset="0"/>
                <a:ea typeface="Calibri" pitchFamily="34" charset="0"/>
                <a:cs typeface="Calibri" pitchFamily="34" charset="0"/>
              </a:rPr>
              <a:t>. sınıf Türkçe dersi ortak yazılı sınavı tamamlandıktan sonra öğrenci cevap kâğıtlarının bulunduğu sınav poşetlerini eksiksiz ve zarar görmeden </a:t>
            </a:r>
            <a:r>
              <a:rPr lang="tr-TR" sz="2200" b="0" dirty="0" smtClean="0">
                <a:latin typeface="Calibri" pitchFamily="34" charset="0"/>
                <a:ea typeface="Calibri" pitchFamily="34" charset="0"/>
                <a:cs typeface="Calibri" pitchFamily="34" charset="0"/>
              </a:rPr>
              <a:t> </a:t>
            </a:r>
            <a:r>
              <a:rPr lang="tr-TR" sz="2200" dirty="0" smtClean="0">
                <a:solidFill>
                  <a:srgbClr val="FF0000"/>
                </a:solidFill>
                <a:latin typeface="Calibri" pitchFamily="34" charset="0"/>
                <a:ea typeface="Calibri" pitchFamily="34" charset="0"/>
                <a:cs typeface="Calibri" pitchFamily="34" charset="0"/>
              </a:rPr>
              <a:t>aynı gün içinde </a:t>
            </a:r>
            <a:r>
              <a:rPr lang="tr-TR" sz="2200" b="0" dirty="0" smtClean="0">
                <a:latin typeface="Calibri" pitchFamily="34" charset="0"/>
                <a:ea typeface="Calibri" pitchFamily="34" charset="0"/>
                <a:cs typeface="Calibri" pitchFamily="34" charset="0"/>
              </a:rPr>
              <a:t>ilçe </a:t>
            </a:r>
            <a:r>
              <a:rPr lang="tr-TR" sz="2200" b="0" dirty="0">
                <a:latin typeface="Calibri" pitchFamily="34" charset="0"/>
                <a:ea typeface="Calibri" pitchFamily="34" charset="0"/>
                <a:cs typeface="Calibri" pitchFamily="34" charset="0"/>
              </a:rPr>
              <a:t>millî eğitim müdürlüklerine teslim etmek, </a:t>
            </a:r>
            <a:r>
              <a:rPr lang="tr-TR" sz="2200" dirty="0" smtClean="0">
                <a:solidFill>
                  <a:srgbClr val="FF0000"/>
                </a:solidFill>
                <a:latin typeface="Calibri" pitchFamily="34" charset="0"/>
                <a:ea typeface="Calibri" pitchFamily="34" charset="0"/>
                <a:cs typeface="Calibri" pitchFamily="34" charset="0"/>
              </a:rPr>
              <a:t>(Yoklama listeleri unutulmayacak)</a:t>
            </a:r>
          </a:p>
          <a:p>
            <a:pPr>
              <a:buFont typeface="Wingdings" pitchFamily="2" charset="2"/>
              <a:buChar char="q"/>
            </a:pPr>
            <a:r>
              <a:rPr lang="tr-TR" sz="2200" b="0" dirty="0" smtClean="0">
                <a:solidFill>
                  <a:srgbClr val="FF0000"/>
                </a:solidFill>
                <a:latin typeface="Calibri" pitchFamily="34" charset="0"/>
                <a:ea typeface="Calibri" pitchFamily="34" charset="0"/>
                <a:cs typeface="Calibri" pitchFamily="34" charset="0"/>
              </a:rPr>
              <a:t>Ortak </a:t>
            </a:r>
            <a:r>
              <a:rPr lang="tr-TR" sz="2200" b="0" dirty="0">
                <a:solidFill>
                  <a:srgbClr val="FF0000"/>
                </a:solidFill>
                <a:latin typeface="Calibri" pitchFamily="34" charset="0"/>
                <a:ea typeface="Calibri" pitchFamily="34" charset="0"/>
                <a:cs typeface="Calibri" pitchFamily="34" charset="0"/>
              </a:rPr>
              <a:t>yazılı sınava katılmayan öğrencilerin durumunu sınav bitiminden sonra </a:t>
            </a:r>
            <a:r>
              <a:rPr lang="tr-TR" sz="2200" dirty="0">
                <a:solidFill>
                  <a:srgbClr val="FF0000"/>
                </a:solidFill>
                <a:latin typeface="Calibri" pitchFamily="34" charset="0"/>
                <a:ea typeface="Calibri" pitchFamily="34" charset="0"/>
                <a:cs typeface="Calibri" pitchFamily="34" charset="0"/>
              </a:rPr>
              <a:t>aynı gün </a:t>
            </a:r>
            <a:r>
              <a:rPr lang="tr-TR" sz="2200" dirty="0" smtClean="0">
                <a:solidFill>
                  <a:srgbClr val="FF0000"/>
                </a:solidFill>
                <a:latin typeface="Calibri" pitchFamily="34" charset="0"/>
                <a:ea typeface="Calibri" pitchFamily="34" charset="0"/>
                <a:cs typeface="Calibri" pitchFamily="34" charset="0"/>
              </a:rPr>
              <a:t>içinde </a:t>
            </a:r>
            <a:r>
              <a:rPr lang="tr-TR" sz="2200" b="0" dirty="0" smtClean="0">
                <a:solidFill>
                  <a:srgbClr val="FF0000"/>
                </a:solidFill>
                <a:latin typeface="Calibri" pitchFamily="34" charset="0"/>
                <a:ea typeface="Calibri" pitchFamily="34" charset="0"/>
                <a:cs typeface="Calibri" pitchFamily="34" charset="0"/>
              </a:rPr>
              <a:t>e-Okula işlemek,</a:t>
            </a:r>
          </a:p>
          <a:p>
            <a:pPr>
              <a:buFont typeface="Wingdings" pitchFamily="2" charset="2"/>
              <a:buChar char="q"/>
            </a:pPr>
            <a:r>
              <a:rPr lang="tr-TR" sz="2200" b="0" dirty="0" smtClean="0">
                <a:latin typeface="Calibri" pitchFamily="34" charset="0"/>
                <a:ea typeface="Calibri" pitchFamily="34" charset="0"/>
                <a:cs typeface="Calibri" pitchFamily="34" charset="0"/>
              </a:rPr>
              <a:t>Mazeret </a:t>
            </a:r>
            <a:r>
              <a:rPr lang="tr-TR" sz="2200" b="0" dirty="0">
                <a:latin typeface="Calibri" pitchFamily="34" charset="0"/>
                <a:ea typeface="Calibri" pitchFamily="34" charset="0"/>
                <a:cs typeface="Calibri" pitchFamily="34" charset="0"/>
              </a:rPr>
              <a:t>sınavlarına ilişkin iş ve işlemleri yürütmek,</a:t>
            </a:r>
          </a:p>
          <a:p>
            <a:endParaRPr lang="tr-TR" dirty="0"/>
          </a:p>
        </p:txBody>
      </p:sp>
    </p:spTree>
    <p:extLst>
      <p:ext uri="{BB962C8B-B14F-4D97-AF65-F5344CB8AC3E}">
        <p14:creationId xmlns:p14="http://schemas.microsoft.com/office/powerpoint/2010/main" val="1425647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OKUL MÜDÜRLÜKLERİNİN YAPACAĞI İŞ VE İŞLEMLER</a:t>
            </a:r>
          </a:p>
        </p:txBody>
      </p:sp>
      <p:sp>
        <p:nvSpPr>
          <p:cNvPr id="3" name="İçerik Yer Tutucusu 2"/>
          <p:cNvSpPr>
            <a:spLocks noGrp="1"/>
          </p:cNvSpPr>
          <p:nvPr>
            <p:ph idx="1"/>
          </p:nvPr>
        </p:nvSpPr>
        <p:spPr>
          <a:xfrm>
            <a:off x="1097280" y="1100629"/>
            <a:ext cx="10027920" cy="3915871"/>
          </a:xfrm>
        </p:spPr>
        <p:txBody>
          <a:bodyPr>
            <a:normAutofit/>
          </a:bodyPr>
          <a:lstStyle/>
          <a:p>
            <a:pPr>
              <a:buFont typeface="Wingdings" pitchFamily="2" charset="2"/>
              <a:buChar char="q"/>
            </a:pPr>
            <a:r>
              <a:rPr lang="tr-TR" sz="2000" b="0" dirty="0" smtClean="0">
                <a:latin typeface="Calibri" pitchFamily="34" charset="0"/>
                <a:ea typeface="Calibri" pitchFamily="34" charset="0"/>
                <a:cs typeface="Calibri" pitchFamily="34" charset="0"/>
              </a:rPr>
              <a:t>Ortak </a:t>
            </a:r>
            <a:r>
              <a:rPr lang="tr-TR" sz="2000" b="0" dirty="0">
                <a:latin typeface="Calibri" pitchFamily="34" charset="0"/>
                <a:ea typeface="Calibri" pitchFamily="34" charset="0"/>
                <a:cs typeface="Calibri" pitchFamily="34" charset="0"/>
              </a:rPr>
              <a:t>yazılı sınava katılmama gerekçesi sınavdan sonra en geç </a:t>
            </a:r>
            <a:r>
              <a:rPr lang="tr-TR" sz="2000" dirty="0">
                <a:latin typeface="Calibri" pitchFamily="34" charset="0"/>
                <a:ea typeface="Calibri" pitchFamily="34" charset="0"/>
                <a:cs typeface="Calibri" pitchFamily="34" charset="0"/>
              </a:rPr>
              <a:t>5 (beş) iş günü </a:t>
            </a:r>
            <a:r>
              <a:rPr lang="tr-TR" sz="2000" b="0" dirty="0">
                <a:latin typeface="Calibri" pitchFamily="34" charset="0"/>
                <a:ea typeface="Calibri" pitchFamily="34" charset="0"/>
                <a:cs typeface="Calibri" pitchFamily="34" charset="0"/>
              </a:rPr>
              <a:t>içerisinde </a:t>
            </a:r>
            <a:r>
              <a:rPr lang="tr-TR" sz="2000" b="0" dirty="0" smtClean="0">
                <a:latin typeface="Calibri" pitchFamily="34" charset="0"/>
                <a:ea typeface="Calibri" pitchFamily="34" charset="0"/>
                <a:cs typeface="Calibri" pitchFamily="34" charset="0"/>
              </a:rPr>
              <a:t>velisi tarafından </a:t>
            </a:r>
            <a:r>
              <a:rPr lang="tr-TR" sz="2000" b="0" dirty="0">
                <a:latin typeface="Calibri" pitchFamily="34" charset="0"/>
                <a:ea typeface="Calibri" pitchFamily="34" charset="0"/>
                <a:cs typeface="Calibri" pitchFamily="34" charset="0"/>
              </a:rPr>
              <a:t>okula </a:t>
            </a:r>
            <a:r>
              <a:rPr lang="tr-TR" sz="2000" dirty="0">
                <a:solidFill>
                  <a:srgbClr val="FF0000"/>
                </a:solidFill>
                <a:latin typeface="Calibri" pitchFamily="34" charset="0"/>
                <a:ea typeface="Calibri" pitchFamily="34" charset="0"/>
                <a:cs typeface="Calibri" pitchFamily="34" charset="0"/>
              </a:rPr>
              <a:t>yazılı olarak </a:t>
            </a:r>
            <a:r>
              <a:rPr lang="tr-TR" sz="2000" b="0" dirty="0">
                <a:latin typeface="Calibri" pitchFamily="34" charset="0"/>
                <a:ea typeface="Calibri" pitchFamily="34" charset="0"/>
                <a:cs typeface="Calibri" pitchFamily="34" charset="0"/>
              </a:rPr>
              <a:t>bildirilen öğrencilerin mazeret sınavına katılıp </a:t>
            </a:r>
            <a:r>
              <a:rPr lang="tr-TR" sz="2000" b="0" dirty="0" smtClean="0">
                <a:latin typeface="Calibri" pitchFamily="34" charset="0"/>
                <a:ea typeface="Calibri" pitchFamily="34" charset="0"/>
                <a:cs typeface="Calibri" pitchFamily="34" charset="0"/>
              </a:rPr>
              <a:t>katılmayacaklarını karara bağlamak,</a:t>
            </a:r>
          </a:p>
          <a:p>
            <a:pPr>
              <a:buFont typeface="Wingdings" pitchFamily="2" charset="2"/>
              <a:buChar char="q"/>
            </a:pPr>
            <a:r>
              <a:rPr lang="tr-TR" sz="2000" b="0" dirty="0" smtClean="0">
                <a:solidFill>
                  <a:srgbClr val="FF0000"/>
                </a:solidFill>
                <a:latin typeface="Calibri" pitchFamily="34" charset="0"/>
                <a:ea typeface="Calibri" pitchFamily="34" charset="0"/>
                <a:cs typeface="Calibri" pitchFamily="34" charset="0"/>
              </a:rPr>
              <a:t>Mazeretleri </a:t>
            </a:r>
            <a:r>
              <a:rPr lang="tr-TR" sz="2000" b="0" dirty="0">
                <a:solidFill>
                  <a:srgbClr val="FF0000"/>
                </a:solidFill>
                <a:latin typeface="Calibri" pitchFamily="34" charset="0"/>
                <a:ea typeface="Calibri" pitchFamily="34" charset="0"/>
                <a:cs typeface="Calibri" pitchFamily="34" charset="0"/>
              </a:rPr>
              <a:t>kabul edilen öğrencileri, resmî yazı ile </a:t>
            </a:r>
            <a:r>
              <a:rPr lang="tr-TR" sz="2000" b="0" dirty="0" smtClean="0">
                <a:solidFill>
                  <a:srgbClr val="FF0000"/>
                </a:solidFill>
                <a:latin typeface="Calibri" pitchFamily="34" charset="0"/>
                <a:ea typeface="Calibri" pitchFamily="34" charset="0"/>
                <a:cs typeface="Calibri" pitchFamily="34" charset="0"/>
              </a:rPr>
              <a:t>ilçe </a:t>
            </a:r>
            <a:r>
              <a:rPr lang="tr-TR" sz="2000" b="0" dirty="0">
                <a:solidFill>
                  <a:srgbClr val="FF0000"/>
                </a:solidFill>
                <a:latin typeface="Calibri" pitchFamily="34" charset="0"/>
                <a:ea typeface="Calibri" pitchFamily="34" charset="0"/>
                <a:cs typeface="Calibri" pitchFamily="34" charset="0"/>
              </a:rPr>
              <a:t>millî eğitim müdürlüklerine </a:t>
            </a:r>
            <a:r>
              <a:rPr lang="tr-TR" sz="2000" b="0" dirty="0" smtClean="0">
                <a:solidFill>
                  <a:srgbClr val="FF0000"/>
                </a:solidFill>
                <a:latin typeface="Calibri" pitchFamily="34" charset="0"/>
                <a:ea typeface="Calibri" pitchFamily="34" charset="0"/>
                <a:cs typeface="Calibri" pitchFamily="34" charset="0"/>
              </a:rPr>
              <a:t>bildirmek,</a:t>
            </a:r>
          </a:p>
          <a:p>
            <a:pPr>
              <a:buFont typeface="Wingdings" pitchFamily="2" charset="2"/>
              <a:buChar char="q"/>
            </a:pPr>
            <a:r>
              <a:rPr lang="tr-TR" sz="2000" b="0" dirty="0" smtClean="0">
                <a:latin typeface="Calibri" pitchFamily="34" charset="0"/>
                <a:ea typeface="Calibri" pitchFamily="34" charset="0"/>
                <a:cs typeface="Calibri" pitchFamily="34" charset="0"/>
              </a:rPr>
              <a:t>Ortak </a:t>
            </a:r>
            <a:r>
              <a:rPr lang="tr-TR" sz="2000" b="0" dirty="0">
                <a:latin typeface="Calibri" pitchFamily="34" charset="0"/>
                <a:ea typeface="Calibri" pitchFamily="34" charset="0"/>
                <a:cs typeface="Calibri" pitchFamily="34" charset="0"/>
              </a:rPr>
              <a:t>yazılı sınavların uygulanmasına yönelik iş ve işlemlere yapılan itirazlara cevap </a:t>
            </a:r>
            <a:r>
              <a:rPr lang="tr-TR" sz="2000" b="0" dirty="0" smtClean="0">
                <a:latin typeface="Calibri" pitchFamily="34" charset="0"/>
                <a:ea typeface="Calibri" pitchFamily="34" charset="0"/>
                <a:cs typeface="Calibri" pitchFamily="34" charset="0"/>
              </a:rPr>
              <a:t>vermek,</a:t>
            </a:r>
          </a:p>
          <a:p>
            <a:pPr>
              <a:buFont typeface="Wingdings" pitchFamily="2" charset="2"/>
              <a:buChar char="q"/>
            </a:pPr>
            <a:r>
              <a:rPr lang="tr-TR" sz="2000" b="0" dirty="0" smtClean="0">
                <a:latin typeface="Calibri" pitchFamily="34" charset="0"/>
                <a:ea typeface="Calibri" pitchFamily="34" charset="0"/>
                <a:cs typeface="Calibri" pitchFamily="34" charset="0"/>
              </a:rPr>
              <a:t>İtiraz </a:t>
            </a:r>
            <a:r>
              <a:rPr lang="tr-TR" sz="2000" b="0" dirty="0">
                <a:latin typeface="Calibri" pitchFamily="34" charset="0"/>
                <a:ea typeface="Calibri" pitchFamily="34" charset="0"/>
                <a:cs typeface="Calibri" pitchFamily="34" charset="0"/>
              </a:rPr>
              <a:t>süresi bitiminde 6. sınıf Türkçe dersi ortak yazılı sınavına ait öğrenci cevap kâğıtlarını </a:t>
            </a:r>
            <a:r>
              <a:rPr lang="tr-TR" sz="2000" b="0" dirty="0" smtClean="0">
                <a:latin typeface="Calibri" pitchFamily="34" charset="0"/>
                <a:ea typeface="Calibri" pitchFamily="34" charset="0"/>
                <a:cs typeface="Calibri" pitchFamily="34" charset="0"/>
              </a:rPr>
              <a:t>ilçe millî </a:t>
            </a:r>
            <a:r>
              <a:rPr lang="tr-TR" sz="2000" b="0" dirty="0">
                <a:latin typeface="Calibri" pitchFamily="34" charset="0"/>
                <a:ea typeface="Calibri" pitchFamily="34" charset="0"/>
                <a:cs typeface="Calibri" pitchFamily="34" charset="0"/>
              </a:rPr>
              <a:t>eğitim müdürlüklerinden tutanakla teslim </a:t>
            </a:r>
            <a:r>
              <a:rPr lang="tr-TR" sz="2000" b="0" dirty="0" smtClean="0">
                <a:latin typeface="Calibri" pitchFamily="34" charset="0"/>
                <a:ea typeface="Calibri" pitchFamily="34" charset="0"/>
                <a:cs typeface="Calibri" pitchFamily="34" charset="0"/>
              </a:rPr>
              <a:t>almak,</a:t>
            </a:r>
          </a:p>
          <a:p>
            <a:pPr>
              <a:buFont typeface="Wingdings" pitchFamily="2" charset="2"/>
              <a:buChar char="q"/>
            </a:pPr>
            <a:r>
              <a:rPr lang="tr-TR" sz="2000" b="0" dirty="0" smtClean="0">
                <a:latin typeface="Calibri" pitchFamily="34" charset="0"/>
                <a:ea typeface="Calibri" pitchFamily="34" charset="0"/>
                <a:cs typeface="Calibri" pitchFamily="34" charset="0"/>
              </a:rPr>
              <a:t>Ortak </a:t>
            </a:r>
            <a:r>
              <a:rPr lang="tr-TR" sz="2000" b="0" dirty="0">
                <a:latin typeface="Calibri" pitchFamily="34" charset="0"/>
                <a:ea typeface="Calibri" pitchFamily="34" charset="0"/>
                <a:cs typeface="Calibri" pitchFamily="34" charset="0"/>
              </a:rPr>
              <a:t>yazılı sınav ile ilgili iş ve işlemler bittikten sonra soru kitapçıklarını/ortak yazılı sınav kâğıtlarını ve cevap kâğıtlarını usulüne uygun olarak muhafaza altına almaktır. </a:t>
            </a:r>
          </a:p>
          <a:p>
            <a:endParaRPr lang="tr-TR" dirty="0"/>
          </a:p>
        </p:txBody>
      </p:sp>
    </p:spTree>
    <p:extLst>
      <p:ext uri="{BB962C8B-B14F-4D97-AF65-F5344CB8AC3E}">
        <p14:creationId xmlns:p14="http://schemas.microsoft.com/office/powerpoint/2010/main" val="287283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ORTAK </a:t>
            </a:r>
            <a:r>
              <a:rPr lang="tr-TR" dirty="0"/>
              <a:t>YAZILI SINAVLARIN DEĞERLENDİRİLMESİ</a:t>
            </a:r>
          </a:p>
        </p:txBody>
      </p:sp>
      <p:sp>
        <p:nvSpPr>
          <p:cNvPr id="3" name="İçerik Yer Tutucusu 2"/>
          <p:cNvSpPr>
            <a:spLocks noGrp="1"/>
          </p:cNvSpPr>
          <p:nvPr>
            <p:ph idx="1"/>
          </p:nvPr>
        </p:nvSpPr>
        <p:spPr>
          <a:xfrm>
            <a:off x="1097280" y="1100629"/>
            <a:ext cx="10027920" cy="3865071"/>
          </a:xfrm>
        </p:spPr>
        <p:txBody>
          <a:bodyPr>
            <a:normAutofit fontScale="25000" lnSpcReduction="20000"/>
          </a:bodyPr>
          <a:lstStyle/>
          <a:p>
            <a:endParaRPr lang="tr-TR" b="0" dirty="0"/>
          </a:p>
          <a:p>
            <a:pPr>
              <a:buFont typeface="Wingdings" pitchFamily="2" charset="2"/>
              <a:buChar char="q"/>
            </a:pPr>
            <a:r>
              <a:rPr lang="tr-TR" sz="8000" b="0" dirty="0">
                <a:latin typeface="Calibri" pitchFamily="34" charset="0"/>
                <a:ea typeface="Calibri" pitchFamily="34" charset="0"/>
                <a:cs typeface="Calibri" pitchFamily="34" charset="0"/>
              </a:rPr>
              <a:t>6. sınıf Türkçe dersi ortak yazılı sınavında yer alan çoktan seçmeli soruların </a:t>
            </a:r>
            <a:r>
              <a:rPr lang="tr-TR" sz="8000" b="0" dirty="0" smtClean="0">
                <a:latin typeface="Calibri" pitchFamily="34" charset="0"/>
                <a:ea typeface="Calibri" pitchFamily="34" charset="0"/>
                <a:cs typeface="Calibri" pitchFamily="34" charset="0"/>
              </a:rPr>
              <a:t>değerlendirilmesi ve </a:t>
            </a:r>
            <a:r>
              <a:rPr lang="tr-TR" sz="8000" b="0" dirty="0">
                <a:latin typeface="Calibri" pitchFamily="34" charset="0"/>
                <a:ea typeface="Calibri" pitchFamily="34" charset="0"/>
                <a:cs typeface="Calibri" pitchFamily="34" charset="0"/>
              </a:rPr>
              <a:t>açık uçlu soruların puanlanması ülke genelinde ortak yapılacaktır. </a:t>
            </a:r>
            <a:endParaRPr lang="tr-TR" sz="8000" b="0" dirty="0" smtClean="0">
              <a:latin typeface="Calibri" pitchFamily="34" charset="0"/>
              <a:ea typeface="Calibri" pitchFamily="34" charset="0"/>
              <a:cs typeface="Calibri" pitchFamily="34" charset="0"/>
            </a:endParaRPr>
          </a:p>
          <a:p>
            <a:pPr>
              <a:buFont typeface="Wingdings" pitchFamily="2" charset="2"/>
              <a:buChar char="q"/>
            </a:pPr>
            <a:r>
              <a:rPr lang="tr-TR" sz="8000" b="0" dirty="0" smtClean="0">
                <a:latin typeface="Calibri" pitchFamily="34" charset="0"/>
                <a:ea typeface="Calibri" pitchFamily="34" charset="0"/>
                <a:cs typeface="Calibri" pitchFamily="34" charset="0"/>
              </a:rPr>
              <a:t>6</a:t>
            </a:r>
            <a:r>
              <a:rPr lang="tr-TR" sz="8000" b="0" dirty="0">
                <a:latin typeface="Calibri" pitchFamily="34" charset="0"/>
                <a:ea typeface="Calibri" pitchFamily="34" charset="0"/>
                <a:cs typeface="Calibri" pitchFamily="34" charset="0"/>
              </a:rPr>
              <a:t>. sınıf matematik, 9. sınıf Türk dili ve edebiyatı ile 9. sınıf matematik dersi ortak yazılı sınavlarının değerlendirilmesi okul müdürlüklerince alınan karar doğrultusunda yapılacaktır </a:t>
            </a:r>
            <a:r>
              <a:rPr lang="tr-TR" sz="8000" b="0" i="1" dirty="0">
                <a:solidFill>
                  <a:srgbClr val="FF0000"/>
                </a:solidFill>
                <a:latin typeface="Calibri" pitchFamily="34" charset="0"/>
                <a:ea typeface="Calibri" pitchFamily="34" charset="0"/>
                <a:cs typeface="Calibri" pitchFamily="34" charset="0"/>
              </a:rPr>
              <a:t>(Bu sınavların değerlendirilmesi ilgili dersin öğretmenleri, eğitim kurumu sınıf/alan zümreleri ya da komşu okul eğitim kurumu sınıf/alan zümre öğretmenleri tarafından yapılabilir.)</a:t>
            </a:r>
            <a:r>
              <a:rPr lang="tr-TR" sz="8000" b="0" dirty="0">
                <a:solidFill>
                  <a:srgbClr val="FF0000"/>
                </a:solidFill>
                <a:latin typeface="Calibri" pitchFamily="34" charset="0"/>
                <a:ea typeface="Calibri" pitchFamily="34" charset="0"/>
                <a:cs typeface="Calibri" pitchFamily="34" charset="0"/>
              </a:rPr>
              <a:t>. </a:t>
            </a:r>
          </a:p>
          <a:p>
            <a:endParaRPr lang="tr-TR" sz="2900" b="0" dirty="0">
              <a:latin typeface="Calibri" pitchFamily="34" charset="0"/>
              <a:ea typeface="Calibri" pitchFamily="34" charset="0"/>
              <a:cs typeface="Calibri" pitchFamily="34" charset="0"/>
            </a:endParaRPr>
          </a:p>
          <a:p>
            <a:pPr>
              <a:buFont typeface="Wingdings" pitchFamily="2" charset="2"/>
              <a:buChar char="q"/>
            </a:pPr>
            <a:r>
              <a:rPr lang="tr-TR" sz="8000" b="0" dirty="0">
                <a:latin typeface="Calibri" pitchFamily="34" charset="0"/>
                <a:ea typeface="Calibri" pitchFamily="34" charset="0"/>
                <a:cs typeface="Calibri" pitchFamily="34" charset="0"/>
              </a:rPr>
              <a:t>Ortak yazılı sınav sorularının puanları; </a:t>
            </a:r>
          </a:p>
          <a:p>
            <a:r>
              <a:rPr lang="tr-TR" sz="6400" b="0" dirty="0">
                <a:latin typeface="Calibri" pitchFamily="34" charset="0"/>
                <a:ea typeface="Calibri" pitchFamily="34" charset="0"/>
                <a:cs typeface="Calibri" pitchFamily="34" charset="0"/>
              </a:rPr>
              <a:t>• 6. sınıf Türkçe dersi ortak yazılı sınavında 15 soru 6 puan, 1 soru 10 puan, </a:t>
            </a:r>
          </a:p>
          <a:p>
            <a:r>
              <a:rPr lang="tr-TR" sz="6400" b="0" dirty="0">
                <a:latin typeface="Calibri" pitchFamily="34" charset="0"/>
                <a:ea typeface="Calibri" pitchFamily="34" charset="0"/>
                <a:cs typeface="Calibri" pitchFamily="34" charset="0"/>
              </a:rPr>
              <a:t>• 6. sınıf matematik dersi ortak yazılı sınavında her soru 10 puan, </a:t>
            </a:r>
          </a:p>
          <a:p>
            <a:r>
              <a:rPr lang="tr-TR" sz="6400" b="0" dirty="0">
                <a:latin typeface="Calibri" pitchFamily="34" charset="0"/>
                <a:ea typeface="Calibri" pitchFamily="34" charset="0"/>
                <a:cs typeface="Calibri" pitchFamily="34" charset="0"/>
              </a:rPr>
              <a:t>• 9. sınıf Türk dili ve edebiyatı dersi ortak yazılı sınavında 2 soru 10 puan, 4 soru 15 puan, 1 soru 20 puan, </a:t>
            </a:r>
          </a:p>
          <a:p>
            <a:r>
              <a:rPr lang="tr-TR" sz="6400" b="0" dirty="0">
                <a:latin typeface="Calibri" pitchFamily="34" charset="0"/>
                <a:ea typeface="Calibri" pitchFamily="34" charset="0"/>
                <a:cs typeface="Calibri" pitchFamily="34" charset="0"/>
              </a:rPr>
              <a:t>• 9. sınıf matematik dersi ortak yazılı sınavında 4 soru 10 puan, 4 soru 15 puan </a:t>
            </a:r>
          </a:p>
          <a:p>
            <a:r>
              <a:rPr lang="tr-TR" sz="6400" b="0" dirty="0">
                <a:latin typeface="Calibri" pitchFamily="34" charset="0"/>
                <a:ea typeface="Calibri" pitchFamily="34" charset="0"/>
                <a:cs typeface="Calibri" pitchFamily="34" charset="0"/>
              </a:rPr>
              <a:t>değerindedir. </a:t>
            </a:r>
            <a:endParaRPr lang="tr-TR" sz="6400" dirty="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436658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pic>
        <p:nvPicPr>
          <p:cNvPr id="6"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5065" y="2291953"/>
            <a:ext cx="7002173" cy="2038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3" y="550094"/>
            <a:ext cx="7013575" cy="1564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663" y="4394202"/>
            <a:ext cx="7013575" cy="195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07239" y="550094"/>
            <a:ext cx="4894261" cy="5796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2874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ORTAK YAZILI SINAVLARIN DEĞERLENDİRİLMESİ</a:t>
            </a:r>
          </a:p>
        </p:txBody>
      </p:sp>
      <p:sp>
        <p:nvSpPr>
          <p:cNvPr id="3" name="İçerik Yer Tutucusu 2"/>
          <p:cNvSpPr>
            <a:spLocks noGrp="1"/>
          </p:cNvSpPr>
          <p:nvPr>
            <p:ph idx="1"/>
          </p:nvPr>
        </p:nvSpPr>
        <p:spPr/>
        <p:txBody>
          <a:bodyPr/>
          <a:lstStyle/>
          <a:p>
            <a:endParaRPr lang="tr-TR" b="0" dirty="0"/>
          </a:p>
          <a:p>
            <a:pPr>
              <a:buFont typeface="Wingdings" pitchFamily="2" charset="2"/>
              <a:buChar char="q"/>
            </a:pPr>
            <a:r>
              <a:rPr lang="tr-TR" sz="2000" b="0" dirty="0">
                <a:latin typeface="Calibri" pitchFamily="34" charset="0"/>
                <a:ea typeface="Calibri" pitchFamily="34" charset="0"/>
                <a:cs typeface="Calibri" pitchFamily="34" charset="0"/>
              </a:rPr>
              <a:t>Türkçe ile Türk dili ve edebiyatı derslerinin sınavları, yazılı ve uygulamalı olmak üzere </a:t>
            </a:r>
            <a:r>
              <a:rPr lang="tr-TR" sz="2000" b="0" dirty="0" smtClean="0">
                <a:latin typeface="Calibri" pitchFamily="34" charset="0"/>
                <a:ea typeface="Calibri" pitchFamily="34" charset="0"/>
                <a:cs typeface="Calibri" pitchFamily="34" charset="0"/>
              </a:rPr>
              <a:t>iki aşamada </a:t>
            </a:r>
            <a:r>
              <a:rPr lang="tr-TR" sz="2000" b="0" dirty="0">
                <a:latin typeface="Calibri" pitchFamily="34" charset="0"/>
                <a:ea typeface="Calibri" pitchFamily="34" charset="0"/>
                <a:cs typeface="Calibri" pitchFamily="34" charset="0"/>
              </a:rPr>
              <a:t>yapılacaktır. Bu derslerin yazılı sınav aşaması ülke genelinde ortak yapılacak</a:t>
            </a:r>
            <a:r>
              <a:rPr lang="tr-TR" sz="2000" b="0" dirty="0" smtClean="0">
                <a:latin typeface="Calibri" pitchFamily="34" charset="0"/>
                <a:ea typeface="Calibri" pitchFamily="34" charset="0"/>
                <a:cs typeface="Calibri" pitchFamily="34" charset="0"/>
              </a:rPr>
              <a:t>, uygulamalı </a:t>
            </a:r>
            <a:r>
              <a:rPr lang="tr-TR" sz="2000" b="0" dirty="0">
                <a:latin typeface="Calibri" pitchFamily="34" charset="0"/>
                <a:ea typeface="Calibri" pitchFamily="34" charset="0"/>
                <a:cs typeface="Calibri" pitchFamily="34" charset="0"/>
              </a:rPr>
              <a:t>sınav aşaması ise ders öğretmeni tarafından </a:t>
            </a:r>
            <a:r>
              <a:rPr lang="tr-TR" sz="2000" b="0" dirty="0">
                <a:solidFill>
                  <a:srgbClr val="FF0000"/>
                </a:solidFill>
                <a:latin typeface="Calibri" pitchFamily="34" charset="0"/>
                <a:ea typeface="Calibri" pitchFamily="34" charset="0"/>
                <a:cs typeface="Calibri" pitchFamily="34" charset="0"/>
              </a:rPr>
              <a:t>dinleme ve konuşma </a:t>
            </a:r>
            <a:r>
              <a:rPr lang="tr-TR" sz="2000" b="0" dirty="0">
                <a:latin typeface="Calibri" pitchFamily="34" charset="0"/>
                <a:ea typeface="Calibri" pitchFamily="34" charset="0"/>
                <a:cs typeface="Calibri" pitchFamily="34" charset="0"/>
              </a:rPr>
              <a:t>becerilerini </a:t>
            </a:r>
            <a:r>
              <a:rPr lang="tr-TR" sz="2000" b="0" dirty="0" smtClean="0">
                <a:latin typeface="Calibri" pitchFamily="34" charset="0"/>
                <a:ea typeface="Calibri" pitchFamily="34" charset="0"/>
                <a:cs typeface="Calibri" pitchFamily="34" charset="0"/>
              </a:rPr>
              <a:t>ölçen uygulamalı </a:t>
            </a:r>
            <a:r>
              <a:rPr lang="tr-TR" sz="2000" b="0" dirty="0">
                <a:latin typeface="Calibri" pitchFamily="34" charset="0"/>
                <a:ea typeface="Calibri" pitchFamily="34" charset="0"/>
                <a:cs typeface="Calibri" pitchFamily="34" charset="0"/>
              </a:rPr>
              <a:t>sınavlar şeklinde yapılacaktır. Bu sınavlar ayrı ayrı puanlanacak, öğrencilerin </a:t>
            </a:r>
            <a:r>
              <a:rPr lang="tr-TR" sz="2000" b="0" dirty="0" smtClean="0">
                <a:latin typeface="Calibri" pitchFamily="34" charset="0"/>
                <a:ea typeface="Calibri" pitchFamily="34" charset="0"/>
                <a:cs typeface="Calibri" pitchFamily="34" charset="0"/>
              </a:rPr>
              <a:t>ortak yazılı </a:t>
            </a:r>
            <a:r>
              <a:rPr lang="tr-TR" sz="2000" b="0" dirty="0">
                <a:latin typeface="Calibri" pitchFamily="34" charset="0"/>
                <a:ea typeface="Calibri" pitchFamily="34" charset="0"/>
                <a:cs typeface="Calibri" pitchFamily="34" charset="0"/>
              </a:rPr>
              <a:t>sınavdan aldığı puanlar ile uygulamalı sınavlardan aldığı puanlar birlikte </a:t>
            </a:r>
            <a:r>
              <a:rPr lang="tr-TR" sz="2000" b="0" dirty="0" smtClean="0">
                <a:latin typeface="Calibri" pitchFamily="34" charset="0"/>
                <a:ea typeface="Calibri" pitchFamily="34" charset="0"/>
                <a:cs typeface="Calibri" pitchFamily="34" charset="0"/>
              </a:rPr>
              <a:t>değerlendirilerek öğrencinin </a:t>
            </a:r>
            <a:r>
              <a:rPr lang="tr-TR" sz="2000" b="0" dirty="0">
                <a:latin typeface="Calibri" pitchFamily="34" charset="0"/>
                <a:ea typeface="Calibri" pitchFamily="34" charset="0"/>
                <a:cs typeface="Calibri" pitchFamily="34" charset="0"/>
              </a:rPr>
              <a:t>ortak yazılı sınav puanı oluşturulacaktır.</a:t>
            </a:r>
          </a:p>
          <a:p>
            <a:endParaRPr lang="tr-TR" dirty="0"/>
          </a:p>
        </p:txBody>
      </p:sp>
    </p:spTree>
    <p:extLst>
      <p:ext uri="{BB962C8B-B14F-4D97-AF65-F5344CB8AC3E}">
        <p14:creationId xmlns:p14="http://schemas.microsoft.com/office/powerpoint/2010/main" val="3812484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SON HATIRLATMALAR</a:t>
            </a:r>
            <a:endParaRPr lang="tr-TR" dirty="0"/>
          </a:p>
        </p:txBody>
      </p:sp>
      <p:sp>
        <p:nvSpPr>
          <p:cNvPr id="3" name="İçerik Yer Tutucusu 2"/>
          <p:cNvSpPr>
            <a:spLocks noGrp="1"/>
          </p:cNvSpPr>
          <p:nvPr>
            <p:ph idx="1"/>
          </p:nvPr>
        </p:nvSpPr>
        <p:spPr/>
        <p:txBody>
          <a:bodyPr/>
          <a:lstStyle/>
          <a:p>
            <a:pPr>
              <a:buFont typeface="Wingdings" pitchFamily="2" charset="2"/>
              <a:buChar char="q"/>
            </a:pPr>
            <a:r>
              <a:rPr lang="tr-TR" b="0" dirty="0" smtClean="0"/>
              <a:t>Sınıf yoklama listelerinde </a:t>
            </a:r>
            <a:r>
              <a:rPr lang="tr-TR" b="0" dirty="0" err="1" smtClean="0"/>
              <a:t>Bep’li</a:t>
            </a:r>
            <a:r>
              <a:rPr lang="tr-TR" b="0" dirty="0" smtClean="0"/>
              <a:t> öğrenciler belirtilecektir.</a:t>
            </a:r>
          </a:p>
          <a:p>
            <a:pPr>
              <a:buFont typeface="Wingdings" pitchFamily="2" charset="2"/>
              <a:buChar char="q"/>
            </a:pPr>
            <a:endParaRPr lang="tr-TR" b="0" dirty="0" smtClean="0"/>
          </a:p>
          <a:p>
            <a:pPr>
              <a:buFont typeface="Wingdings" pitchFamily="2" charset="2"/>
              <a:buChar char="q"/>
            </a:pPr>
            <a:r>
              <a:rPr lang="tr-TR" b="0" dirty="0" smtClean="0"/>
              <a:t>Sınava girmeyen öğrencinin karşısına </a:t>
            </a:r>
            <a:r>
              <a:rPr lang="tr-TR" b="0" dirty="0" smtClean="0">
                <a:solidFill>
                  <a:srgbClr val="FF0000"/>
                </a:solidFill>
              </a:rPr>
              <a:t>mutlaka</a:t>
            </a:r>
            <a:r>
              <a:rPr lang="tr-TR" b="0" dirty="0" smtClean="0"/>
              <a:t> </a:t>
            </a:r>
            <a:r>
              <a:rPr lang="tr-TR" dirty="0" smtClean="0"/>
              <a:t>GİRMEDİ</a:t>
            </a:r>
            <a:r>
              <a:rPr lang="tr-TR" b="0" dirty="0" smtClean="0"/>
              <a:t> yazılacaktır.</a:t>
            </a:r>
          </a:p>
          <a:p>
            <a:pPr>
              <a:buFont typeface="Wingdings" pitchFamily="2" charset="2"/>
              <a:buChar char="q"/>
            </a:pPr>
            <a:endParaRPr lang="tr-TR" b="0" dirty="0" smtClean="0"/>
          </a:p>
          <a:p>
            <a:pPr>
              <a:buFont typeface="Wingdings" pitchFamily="2" charset="2"/>
              <a:buChar char="q"/>
            </a:pPr>
            <a:r>
              <a:rPr lang="tr-TR" b="0" dirty="0"/>
              <a:t>6. sınıf Türkçe dersi </a:t>
            </a:r>
            <a:r>
              <a:rPr lang="tr-TR" b="0" dirty="0" smtClean="0"/>
              <a:t>için okula gelen </a:t>
            </a:r>
            <a:r>
              <a:rPr lang="tr-TR" dirty="0" smtClean="0">
                <a:solidFill>
                  <a:srgbClr val="FF0000"/>
                </a:solidFill>
              </a:rPr>
              <a:t>tüm optikler </a:t>
            </a:r>
            <a:r>
              <a:rPr lang="tr-TR" b="0" dirty="0" smtClean="0"/>
              <a:t>(sınava giren-girmeyen, özel eğitim  öğrencisi için olan, yedek </a:t>
            </a:r>
            <a:r>
              <a:rPr lang="tr-TR" b="0" dirty="0" err="1" smtClean="0"/>
              <a:t>vs</a:t>
            </a:r>
            <a:r>
              <a:rPr lang="tr-TR" b="0" dirty="0" smtClean="0"/>
              <a:t>) </a:t>
            </a:r>
            <a:r>
              <a:rPr lang="tr-TR" dirty="0" smtClean="0">
                <a:solidFill>
                  <a:srgbClr val="FF0000"/>
                </a:solidFill>
              </a:rPr>
              <a:t>eksiksiz</a:t>
            </a:r>
            <a:r>
              <a:rPr lang="tr-TR" b="0" dirty="0" smtClean="0"/>
              <a:t> geri gönderilecektir.</a:t>
            </a:r>
          </a:p>
          <a:p>
            <a:pPr>
              <a:buFont typeface="Wingdings" pitchFamily="2" charset="2"/>
              <a:buChar char="q"/>
            </a:pPr>
            <a:endParaRPr lang="tr-TR" b="0" dirty="0" smtClean="0"/>
          </a:p>
          <a:p>
            <a:pPr>
              <a:buFont typeface="Wingdings" pitchFamily="2" charset="2"/>
              <a:buChar char="q"/>
            </a:pPr>
            <a:r>
              <a:rPr lang="tr-TR" b="0" dirty="0"/>
              <a:t>6. sınıf Türkçe dersi </a:t>
            </a:r>
            <a:r>
              <a:rPr lang="tr-TR" b="0" dirty="0" smtClean="0"/>
              <a:t>için sınıf yoklama listeleri mutlaka dönüş poşetine konulacaktır.</a:t>
            </a:r>
          </a:p>
          <a:p>
            <a:pPr>
              <a:buFont typeface="Wingdings" pitchFamily="2" charset="2"/>
              <a:buChar char="q"/>
            </a:pPr>
            <a:endParaRPr lang="tr-TR" b="0" dirty="0" smtClean="0"/>
          </a:p>
          <a:p>
            <a:pPr>
              <a:buFont typeface="Wingdings" pitchFamily="2" charset="2"/>
              <a:buChar char="q"/>
            </a:pPr>
            <a:r>
              <a:rPr lang="tr-TR" b="0" dirty="0" smtClean="0"/>
              <a:t>Genel itibariyle kurallar il geneli sınavlar için de geçerlidir.</a:t>
            </a:r>
            <a:endParaRPr lang="tr-TR" b="0" dirty="0"/>
          </a:p>
        </p:txBody>
      </p:sp>
    </p:spTree>
    <p:extLst>
      <p:ext uri="{BB962C8B-B14F-4D97-AF65-F5344CB8AC3E}">
        <p14:creationId xmlns:p14="http://schemas.microsoft.com/office/powerpoint/2010/main" val="166658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İL GENELİ ortak </a:t>
            </a:r>
            <a:r>
              <a:rPr lang="tr-TR" dirty="0" err="1" smtClean="0"/>
              <a:t>sInavlar</a:t>
            </a:r>
            <a:endParaRPr lang="tr-TR" dirty="0"/>
          </a:p>
        </p:txBody>
      </p:sp>
      <p:sp>
        <p:nvSpPr>
          <p:cNvPr id="3" name="İçerik Yer Tutucusu 2"/>
          <p:cNvSpPr>
            <a:spLocks noGrp="1"/>
          </p:cNvSpPr>
          <p:nvPr>
            <p:ph idx="1"/>
          </p:nvPr>
        </p:nvSpPr>
        <p:spPr>
          <a:xfrm>
            <a:off x="636814" y="1524554"/>
            <a:ext cx="10394707" cy="3311189"/>
          </a:xfrm>
        </p:spPr>
        <p:txBody>
          <a:bodyPr>
            <a:normAutofit fontScale="62500" lnSpcReduction="20000"/>
          </a:bodyPr>
          <a:lstStyle/>
          <a:p>
            <a:endParaRPr lang="tr-TR" b="0" dirty="0"/>
          </a:p>
          <a:p>
            <a:endParaRPr lang="tr-TR" b="0" dirty="0"/>
          </a:p>
          <a:p>
            <a:pPr>
              <a:buFont typeface="Wingdings" pitchFamily="2" charset="2"/>
              <a:buChar char="q"/>
            </a:pPr>
            <a:r>
              <a:rPr lang="tr-TR" sz="2400" b="0" dirty="0">
                <a:latin typeface="Calibri" pitchFamily="34" charset="0"/>
                <a:ea typeface="Calibri" pitchFamily="34" charset="0"/>
                <a:cs typeface="Calibri" pitchFamily="34" charset="0"/>
              </a:rPr>
              <a:t>Sınav öncesi, okulunda okutulmakta olan ders kitaplarını ve okul türünü dikkate alarak uygun soru kitapçıklarını/ortak yazılı sınav kâğıtlarını </a:t>
            </a:r>
            <a:r>
              <a:rPr lang="tr-TR" sz="2400" b="0" u="sng" dirty="0">
                <a:solidFill>
                  <a:srgbClr val="00B0F0"/>
                </a:solidFill>
                <a:latin typeface="Calibri" pitchFamily="34" charset="0"/>
                <a:ea typeface="Calibri" pitchFamily="34" charset="0"/>
                <a:cs typeface="Calibri" pitchFamily="34" charset="0"/>
              </a:rPr>
              <a:t>https://odmplatform.meb.gov.tr </a:t>
            </a:r>
            <a:r>
              <a:rPr lang="tr-TR" sz="2400" b="0" dirty="0">
                <a:latin typeface="Calibri" pitchFamily="34" charset="0"/>
                <a:ea typeface="Calibri" pitchFamily="34" charset="0"/>
                <a:cs typeface="Calibri" pitchFamily="34" charset="0"/>
              </a:rPr>
              <a:t>adresinden </a:t>
            </a:r>
            <a:r>
              <a:rPr lang="tr-TR" sz="2400" b="0" dirty="0" smtClean="0">
                <a:latin typeface="Calibri" pitchFamily="34" charset="0"/>
                <a:ea typeface="Calibri" pitchFamily="34" charset="0"/>
                <a:cs typeface="Calibri" pitchFamily="34" charset="0"/>
              </a:rPr>
              <a:t>indirilerek </a:t>
            </a:r>
            <a:r>
              <a:rPr lang="tr-TR" sz="2400" b="0" dirty="0">
                <a:latin typeface="Calibri" pitchFamily="34" charset="0"/>
                <a:ea typeface="Calibri" pitchFamily="34" charset="0"/>
                <a:cs typeface="Calibri" pitchFamily="34" charset="0"/>
              </a:rPr>
              <a:t>öğrenci sayısına göre </a:t>
            </a:r>
            <a:r>
              <a:rPr lang="tr-TR" sz="2400" b="0" dirty="0" smtClean="0">
                <a:latin typeface="Calibri" pitchFamily="34" charset="0"/>
                <a:ea typeface="Calibri" pitchFamily="34" charset="0"/>
                <a:cs typeface="Calibri" pitchFamily="34" charset="0"/>
              </a:rPr>
              <a:t>çoğaltılacak.</a:t>
            </a:r>
            <a:endParaRPr lang="tr-TR" b="0" cap="none" dirty="0" smtClean="0">
              <a:latin typeface="Arial" panose="020B0604020202020204" pitchFamily="34" charset="0"/>
              <a:cs typeface="Arial" panose="020B0604020202020204" pitchFamily="34" charset="0"/>
            </a:endParaRPr>
          </a:p>
          <a:p>
            <a:pPr>
              <a:buFont typeface="Wingdings" pitchFamily="2" charset="2"/>
              <a:buChar char="q"/>
            </a:pPr>
            <a:r>
              <a:rPr lang="tr-TR" sz="2600" b="0" cap="none" dirty="0" smtClean="0">
                <a:latin typeface="Calibri" pitchFamily="34" charset="0"/>
                <a:ea typeface="Calibri" pitchFamily="34" charset="0"/>
                <a:cs typeface="Calibri" pitchFamily="34" charset="0"/>
              </a:rPr>
              <a:t>6</a:t>
            </a:r>
            <a:r>
              <a:rPr lang="tr-TR" sz="2600" b="0" cap="none" dirty="0">
                <a:latin typeface="Calibri" pitchFamily="34" charset="0"/>
                <a:ea typeface="Calibri" pitchFamily="34" charset="0"/>
                <a:cs typeface="Calibri" pitchFamily="34" charset="0"/>
              </a:rPr>
              <a:t>. </a:t>
            </a:r>
            <a:r>
              <a:rPr lang="tr-TR" sz="2600" b="0" dirty="0">
                <a:latin typeface="Calibri" pitchFamily="34" charset="0"/>
                <a:ea typeface="Calibri" pitchFamily="34" charset="0"/>
                <a:cs typeface="Calibri" pitchFamily="34" charset="0"/>
              </a:rPr>
              <a:t>sınıf sosyal </a:t>
            </a:r>
            <a:r>
              <a:rPr lang="tr-TR" sz="2600" b="0" dirty="0" smtClean="0">
                <a:latin typeface="Calibri" pitchFamily="34" charset="0"/>
                <a:ea typeface="Calibri" pitchFamily="34" charset="0"/>
                <a:cs typeface="Calibri" pitchFamily="34" charset="0"/>
              </a:rPr>
              <a:t>bilgiler, </a:t>
            </a:r>
            <a:r>
              <a:rPr lang="tr-TR" sz="2600" b="0" cap="none" dirty="0" smtClean="0">
                <a:latin typeface="Calibri" pitchFamily="34" charset="0"/>
                <a:ea typeface="Calibri" pitchFamily="34" charset="0"/>
                <a:cs typeface="Calibri" pitchFamily="34" charset="0"/>
              </a:rPr>
              <a:t>9. sınıf coğrafya dersleri </a:t>
            </a:r>
            <a:r>
              <a:rPr lang="tr-TR" sz="2600" b="0" cap="none" dirty="0">
                <a:latin typeface="Calibri" pitchFamily="34" charset="0"/>
                <a:ea typeface="Calibri" pitchFamily="34" charset="0"/>
                <a:cs typeface="Calibri" pitchFamily="34" charset="0"/>
              </a:rPr>
              <a:t>için </a:t>
            </a:r>
            <a:r>
              <a:rPr lang="tr-TR" sz="2600" b="0" cap="none" dirty="0" smtClean="0">
                <a:latin typeface="Calibri" pitchFamily="34" charset="0"/>
                <a:ea typeface="Calibri" pitchFamily="34" charset="0"/>
                <a:cs typeface="Calibri" pitchFamily="34" charset="0"/>
              </a:rPr>
              <a:t>28 </a:t>
            </a:r>
            <a:r>
              <a:rPr lang="tr-TR" sz="2600" b="0" dirty="0">
                <a:latin typeface="Calibri" pitchFamily="34" charset="0"/>
                <a:ea typeface="Calibri" pitchFamily="34" charset="0"/>
                <a:cs typeface="Calibri" pitchFamily="34" charset="0"/>
              </a:rPr>
              <a:t>M</a:t>
            </a:r>
            <a:r>
              <a:rPr lang="tr-TR" sz="2600" b="0" cap="none" dirty="0" smtClean="0">
                <a:latin typeface="Calibri" pitchFamily="34" charset="0"/>
                <a:ea typeface="Calibri" pitchFamily="34" charset="0"/>
                <a:cs typeface="Calibri" pitchFamily="34" charset="0"/>
              </a:rPr>
              <a:t>art </a:t>
            </a:r>
            <a:r>
              <a:rPr lang="tr-TR" sz="2600" b="0" cap="none" dirty="0">
                <a:latin typeface="Calibri" pitchFamily="34" charset="0"/>
                <a:ea typeface="Calibri" pitchFamily="34" charset="0"/>
                <a:cs typeface="Calibri" pitchFamily="34" charset="0"/>
              </a:rPr>
              <a:t>2024 </a:t>
            </a:r>
            <a:r>
              <a:rPr lang="tr-TR" sz="2600" b="0" cap="none" dirty="0" smtClean="0">
                <a:latin typeface="Calibri" pitchFamily="34" charset="0"/>
                <a:ea typeface="Calibri" pitchFamily="34" charset="0"/>
                <a:cs typeface="Calibri" pitchFamily="34" charset="0"/>
              </a:rPr>
              <a:t>Perşembe,</a:t>
            </a:r>
            <a:endParaRPr lang="tr-TR" sz="2600" b="0" dirty="0">
              <a:latin typeface="Calibri" pitchFamily="34" charset="0"/>
              <a:ea typeface="Calibri" pitchFamily="34" charset="0"/>
              <a:cs typeface="Calibri" pitchFamily="34" charset="0"/>
            </a:endParaRPr>
          </a:p>
          <a:p>
            <a:pPr>
              <a:buFont typeface="Wingdings" pitchFamily="2" charset="2"/>
              <a:buChar char="q"/>
            </a:pPr>
            <a:r>
              <a:rPr lang="tr-TR" sz="2600" b="0" dirty="0" smtClean="0">
                <a:latin typeface="Calibri" pitchFamily="34" charset="0"/>
                <a:ea typeface="Calibri" pitchFamily="34" charset="0"/>
                <a:cs typeface="Calibri" pitchFamily="34" charset="0"/>
              </a:rPr>
              <a:t>6</a:t>
            </a:r>
            <a:r>
              <a:rPr lang="tr-TR" sz="2600" b="0" dirty="0">
                <a:latin typeface="Calibri" pitchFamily="34" charset="0"/>
                <a:ea typeface="Calibri" pitchFamily="34" charset="0"/>
                <a:cs typeface="Calibri" pitchFamily="34" charset="0"/>
              </a:rPr>
              <a:t>. sınıf </a:t>
            </a:r>
            <a:r>
              <a:rPr lang="tr-TR" sz="2600" b="0" dirty="0" smtClean="0">
                <a:latin typeface="Calibri" pitchFamily="34" charset="0"/>
                <a:ea typeface="Calibri" pitchFamily="34" charset="0"/>
                <a:cs typeface="Calibri" pitchFamily="34" charset="0"/>
              </a:rPr>
              <a:t>fen </a:t>
            </a:r>
            <a:r>
              <a:rPr lang="tr-TR" sz="2600" b="0" dirty="0">
                <a:latin typeface="Calibri" pitchFamily="34" charset="0"/>
                <a:ea typeface="Calibri" pitchFamily="34" charset="0"/>
                <a:cs typeface="Calibri" pitchFamily="34" charset="0"/>
              </a:rPr>
              <a:t>bilimleri, </a:t>
            </a:r>
            <a:r>
              <a:rPr lang="tr-TR" sz="2600" b="0" cap="none" dirty="0" smtClean="0">
                <a:latin typeface="Calibri" pitchFamily="34" charset="0"/>
                <a:ea typeface="Calibri" pitchFamily="34" charset="0"/>
                <a:cs typeface="Calibri" pitchFamily="34" charset="0"/>
              </a:rPr>
              <a:t>9</a:t>
            </a:r>
            <a:r>
              <a:rPr lang="tr-TR" sz="2600" b="0" cap="none" dirty="0">
                <a:latin typeface="Calibri" pitchFamily="34" charset="0"/>
                <a:ea typeface="Calibri" pitchFamily="34" charset="0"/>
                <a:cs typeface="Calibri" pitchFamily="34" charset="0"/>
              </a:rPr>
              <a:t>. sınıf biyoloji </a:t>
            </a:r>
            <a:r>
              <a:rPr lang="tr-TR" sz="2600" b="0" cap="none" dirty="0" smtClean="0">
                <a:latin typeface="Calibri" pitchFamily="34" charset="0"/>
                <a:ea typeface="Calibri" pitchFamily="34" charset="0"/>
                <a:cs typeface="Calibri" pitchFamily="34" charset="0"/>
              </a:rPr>
              <a:t>dersleri </a:t>
            </a:r>
            <a:r>
              <a:rPr lang="tr-TR" sz="2600" b="0" cap="none" dirty="0">
                <a:latin typeface="Calibri" pitchFamily="34" charset="0"/>
                <a:ea typeface="Calibri" pitchFamily="34" charset="0"/>
                <a:cs typeface="Calibri" pitchFamily="34" charset="0"/>
              </a:rPr>
              <a:t>için </a:t>
            </a:r>
            <a:r>
              <a:rPr lang="tr-TR" sz="2600" b="0" cap="none" dirty="0" smtClean="0">
                <a:latin typeface="Calibri" pitchFamily="34" charset="0"/>
                <a:ea typeface="Calibri" pitchFamily="34" charset="0"/>
                <a:cs typeface="Calibri" pitchFamily="34" charset="0"/>
              </a:rPr>
              <a:t>29 </a:t>
            </a:r>
            <a:r>
              <a:rPr lang="tr-TR" sz="2600" b="0" dirty="0">
                <a:latin typeface="Calibri" pitchFamily="34" charset="0"/>
                <a:ea typeface="Calibri" pitchFamily="34" charset="0"/>
                <a:cs typeface="Calibri" pitchFamily="34" charset="0"/>
              </a:rPr>
              <a:t>M</a:t>
            </a:r>
            <a:r>
              <a:rPr lang="tr-TR" sz="2600" b="0" cap="none" dirty="0" smtClean="0">
                <a:latin typeface="Calibri" pitchFamily="34" charset="0"/>
                <a:ea typeface="Calibri" pitchFamily="34" charset="0"/>
                <a:cs typeface="Calibri" pitchFamily="34" charset="0"/>
              </a:rPr>
              <a:t>art </a:t>
            </a:r>
            <a:r>
              <a:rPr lang="tr-TR" sz="2600" b="0" cap="none" dirty="0">
                <a:latin typeface="Calibri" pitchFamily="34" charset="0"/>
                <a:ea typeface="Calibri" pitchFamily="34" charset="0"/>
                <a:cs typeface="Calibri" pitchFamily="34" charset="0"/>
              </a:rPr>
              <a:t>2024 </a:t>
            </a:r>
            <a:r>
              <a:rPr lang="tr-TR" sz="2600" b="0" cap="none" dirty="0" smtClean="0">
                <a:latin typeface="Calibri" pitchFamily="34" charset="0"/>
                <a:ea typeface="Calibri" pitchFamily="34" charset="0"/>
                <a:cs typeface="Calibri" pitchFamily="34" charset="0"/>
              </a:rPr>
              <a:t>Cuma </a:t>
            </a:r>
            <a:r>
              <a:rPr lang="tr-TR" sz="2600" b="0" cap="none" dirty="0">
                <a:latin typeface="Calibri" pitchFamily="34" charset="0"/>
                <a:ea typeface="Calibri" pitchFamily="34" charset="0"/>
                <a:cs typeface="Calibri" pitchFamily="34" charset="0"/>
              </a:rPr>
              <a:t>günü il genelinde ortak yazılı sınav yapılacaktır</a:t>
            </a:r>
            <a:r>
              <a:rPr lang="tr-TR" sz="2600" b="0" cap="none" dirty="0" smtClean="0">
                <a:latin typeface="Calibri" pitchFamily="34" charset="0"/>
                <a:ea typeface="Calibri" pitchFamily="34" charset="0"/>
                <a:cs typeface="Calibri" pitchFamily="34" charset="0"/>
              </a:rPr>
              <a:t>.</a:t>
            </a:r>
          </a:p>
          <a:p>
            <a:pPr>
              <a:buFont typeface="Wingdings" pitchFamily="2" charset="2"/>
              <a:buChar char="q"/>
            </a:pPr>
            <a:r>
              <a:rPr lang="tr-TR" sz="2600" b="0" cap="none" dirty="0" smtClean="0">
                <a:latin typeface="Calibri" pitchFamily="34" charset="0"/>
                <a:ea typeface="Calibri" pitchFamily="34" charset="0"/>
                <a:cs typeface="Calibri" pitchFamily="34" charset="0"/>
              </a:rPr>
              <a:t>Sınavların tamamı çoktan seçmeli 20 sorudan oluşacaktır.</a:t>
            </a:r>
          </a:p>
          <a:p>
            <a:pPr>
              <a:buFont typeface="Wingdings" pitchFamily="2" charset="2"/>
              <a:buChar char="q"/>
            </a:pPr>
            <a:r>
              <a:rPr lang="tr-TR" sz="2600" b="0" dirty="0" smtClean="0">
                <a:latin typeface="Calibri" pitchFamily="34" charset="0"/>
                <a:ea typeface="Calibri" pitchFamily="34" charset="0"/>
                <a:cs typeface="Calibri" pitchFamily="34" charset="0"/>
              </a:rPr>
              <a:t>Sınavların değerlendirilmesi ilgili dersin alan öğretmeni/zümresince yapılarak öğrenciye duyurulacaktır.</a:t>
            </a:r>
          </a:p>
          <a:p>
            <a:pPr>
              <a:buFont typeface="Wingdings" pitchFamily="2" charset="2"/>
              <a:buChar char="q"/>
            </a:pPr>
            <a:r>
              <a:rPr lang="tr-TR" sz="2600" b="0" cap="none" dirty="0" smtClean="0">
                <a:latin typeface="Calibri" pitchFamily="34" charset="0"/>
                <a:ea typeface="Calibri" pitchFamily="34" charset="0"/>
                <a:cs typeface="Calibri" pitchFamily="34" charset="0"/>
              </a:rPr>
              <a:t>Sınavlarla </a:t>
            </a:r>
            <a:r>
              <a:rPr lang="tr-TR" sz="2600" b="0" dirty="0">
                <a:latin typeface="Calibri" pitchFamily="34" charset="0"/>
                <a:ea typeface="Calibri" pitchFamily="34" charset="0"/>
                <a:cs typeface="Calibri" pitchFamily="34" charset="0"/>
              </a:rPr>
              <a:t>ilgili kılavuz; </a:t>
            </a:r>
            <a:r>
              <a:rPr lang="tr-TR" sz="2600" b="0" dirty="0">
                <a:latin typeface="Calibri" pitchFamily="34" charset="0"/>
                <a:ea typeface="Calibri" pitchFamily="34" charset="0"/>
                <a:cs typeface="Calibri" pitchFamily="34" charset="0"/>
                <a:hlinkClick r:id="rId2"/>
              </a:rPr>
              <a:t>https://trabzon.meb.gov.tr</a:t>
            </a:r>
            <a:r>
              <a:rPr lang="tr-TR" sz="2600" b="0" dirty="0" smtClean="0">
                <a:latin typeface="Calibri" pitchFamily="34" charset="0"/>
                <a:ea typeface="Calibri" pitchFamily="34" charset="0"/>
                <a:cs typeface="Calibri" pitchFamily="34" charset="0"/>
                <a:hlinkClick r:id="rId2"/>
              </a:rPr>
              <a:t>/</a:t>
            </a:r>
            <a:r>
              <a:rPr lang="tr-TR" sz="2600" b="0" dirty="0" smtClean="0">
                <a:latin typeface="Calibri" pitchFamily="34" charset="0"/>
                <a:ea typeface="Calibri" pitchFamily="34" charset="0"/>
                <a:cs typeface="Calibri" pitchFamily="34" charset="0"/>
              </a:rPr>
              <a:t> </a:t>
            </a:r>
            <a:r>
              <a:rPr lang="tr-TR" sz="2600" b="0" dirty="0">
                <a:latin typeface="Calibri" pitchFamily="34" charset="0"/>
                <a:ea typeface="Calibri" pitchFamily="34" charset="0"/>
                <a:cs typeface="Calibri" pitchFamily="34" charset="0"/>
              </a:rPr>
              <a:t>a</a:t>
            </a:r>
            <a:r>
              <a:rPr lang="tr-TR" sz="2600" b="0" dirty="0" smtClean="0">
                <a:latin typeface="Calibri" pitchFamily="34" charset="0"/>
                <a:ea typeface="Calibri" pitchFamily="34" charset="0"/>
                <a:cs typeface="Calibri" pitchFamily="34" charset="0"/>
              </a:rPr>
              <a:t>dresi </a:t>
            </a:r>
            <a:r>
              <a:rPr lang="tr-TR" sz="2600" b="0" dirty="0">
                <a:latin typeface="Calibri" pitchFamily="34" charset="0"/>
                <a:ea typeface="Calibri" pitchFamily="34" charset="0"/>
                <a:cs typeface="Calibri" pitchFamily="34" charset="0"/>
              </a:rPr>
              <a:t>duyurular bölümünde ve </a:t>
            </a:r>
            <a:r>
              <a:rPr lang="tr-TR" sz="2600" b="0" dirty="0">
                <a:latin typeface="Calibri" pitchFamily="34" charset="0"/>
                <a:ea typeface="Calibri" pitchFamily="34" charset="0"/>
                <a:cs typeface="Calibri" pitchFamily="34" charset="0"/>
                <a:hlinkClick r:id="rId3"/>
              </a:rPr>
              <a:t>https://trabzonodm.meb.gov.tr</a:t>
            </a:r>
            <a:r>
              <a:rPr lang="tr-TR" sz="2600" b="0" dirty="0" smtClean="0">
                <a:latin typeface="Calibri" pitchFamily="34" charset="0"/>
                <a:ea typeface="Calibri" pitchFamily="34" charset="0"/>
                <a:cs typeface="Calibri" pitchFamily="34" charset="0"/>
                <a:hlinkClick r:id="rId3"/>
              </a:rPr>
              <a:t>/</a:t>
            </a:r>
            <a:r>
              <a:rPr lang="tr-TR" sz="2600" b="0" dirty="0" smtClean="0">
                <a:latin typeface="Calibri" pitchFamily="34" charset="0"/>
                <a:ea typeface="Calibri" pitchFamily="34" charset="0"/>
                <a:cs typeface="Calibri" pitchFamily="34" charset="0"/>
              </a:rPr>
              <a:t> adresinde yayımlanmıştır.</a:t>
            </a:r>
            <a:endParaRPr lang="tr-TR" sz="2600" b="0" cap="none" dirty="0" smtClean="0">
              <a:latin typeface="Calibri" pitchFamily="34" charset="0"/>
              <a:ea typeface="Calibri" pitchFamily="34" charset="0"/>
              <a:cs typeface="Calibri" pitchFamily="34" charset="0"/>
            </a:endParaRPr>
          </a:p>
          <a:p>
            <a:r>
              <a:rPr lang="tr-TR" cap="none" dirty="0">
                <a:solidFill>
                  <a:srgbClr val="00B0F0"/>
                </a:solidFill>
                <a:latin typeface="Arial" panose="020B0604020202020204" pitchFamily="34" charset="0"/>
                <a:cs typeface="Arial" panose="020B0604020202020204" pitchFamily="34" charset="0"/>
              </a:rPr>
              <a:t/>
            </a:r>
            <a:br>
              <a:rPr lang="tr-TR" cap="none" dirty="0">
                <a:solidFill>
                  <a:srgbClr val="00B0F0"/>
                </a:solidFill>
                <a:latin typeface="Arial" panose="020B0604020202020204" pitchFamily="34" charset="0"/>
                <a:cs typeface="Arial" panose="020B0604020202020204" pitchFamily="34" charset="0"/>
              </a:rPr>
            </a:br>
            <a:endParaRPr lang="tr-TR" dirty="0"/>
          </a:p>
        </p:txBody>
      </p:sp>
    </p:spTree>
    <p:extLst>
      <p:ext uri="{BB962C8B-B14F-4D97-AF65-F5344CB8AC3E}">
        <p14:creationId xmlns:p14="http://schemas.microsoft.com/office/powerpoint/2010/main" val="3603033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OPTİKLERİN TESLİM ALINMASI VE EDİLMESİ</a:t>
            </a:r>
            <a:endParaRPr lang="tr-TR" dirty="0"/>
          </a:p>
        </p:txBody>
      </p:sp>
      <p:sp>
        <p:nvSpPr>
          <p:cNvPr id="3" name="İçerik Yer Tutucusu 2"/>
          <p:cNvSpPr>
            <a:spLocks noGrp="1"/>
          </p:cNvSpPr>
          <p:nvPr>
            <p:ph idx="1"/>
          </p:nvPr>
        </p:nvSpPr>
        <p:spPr/>
        <p:txBody>
          <a:bodyPr>
            <a:normAutofit/>
          </a:bodyPr>
          <a:lstStyle/>
          <a:p>
            <a:pPr>
              <a:buFont typeface="Wingdings" pitchFamily="2" charset="2"/>
              <a:buChar char="q"/>
            </a:pPr>
            <a:r>
              <a:rPr lang="tr-TR" sz="2000" b="0" dirty="0" smtClean="0">
                <a:latin typeface="Calibri" pitchFamily="34" charset="0"/>
                <a:ea typeface="Calibri" pitchFamily="34" charset="0"/>
                <a:cs typeface="Calibri" pitchFamily="34" charset="0"/>
              </a:rPr>
              <a:t>6.sınıf Türkçe dersi  ortak sınav optikleri </a:t>
            </a:r>
            <a:r>
              <a:rPr lang="tr-TR" sz="2000" dirty="0" smtClean="0">
                <a:solidFill>
                  <a:srgbClr val="FF0000"/>
                </a:solidFill>
                <a:latin typeface="Calibri" pitchFamily="34" charset="0"/>
                <a:ea typeface="Calibri" pitchFamily="34" charset="0"/>
                <a:cs typeface="Calibri" pitchFamily="34" charset="0"/>
              </a:rPr>
              <a:t>25 Mart  Pazartesi günü </a:t>
            </a:r>
            <a:r>
              <a:rPr lang="tr-TR" sz="2000" b="0" dirty="0" smtClean="0">
                <a:latin typeface="Calibri" pitchFamily="34" charset="0"/>
                <a:ea typeface="Calibri" pitchFamily="34" charset="0"/>
                <a:cs typeface="Calibri" pitchFamily="34" charset="0"/>
              </a:rPr>
              <a:t>okul müdürlükleri tarafından </a:t>
            </a:r>
            <a:r>
              <a:rPr lang="tr-TR" sz="2000" b="0" u="sng" dirty="0" smtClean="0">
                <a:latin typeface="Calibri" pitchFamily="34" charset="0"/>
                <a:ea typeface="Calibri" pitchFamily="34" charset="0"/>
                <a:cs typeface="Calibri" pitchFamily="34" charset="0"/>
              </a:rPr>
              <a:t>ilçe milli eğitim müdürlüklerinden </a:t>
            </a:r>
            <a:r>
              <a:rPr lang="tr-TR" sz="2000" b="0" dirty="0" smtClean="0">
                <a:latin typeface="Calibri" pitchFamily="34" charset="0"/>
                <a:ea typeface="Calibri" pitchFamily="34" charset="0"/>
                <a:cs typeface="Calibri" pitchFamily="34" charset="0"/>
              </a:rPr>
              <a:t>imza karşılığı teslim alınacak ve </a:t>
            </a:r>
            <a:r>
              <a:rPr lang="tr-TR" sz="2000" b="0" u="sng" dirty="0" smtClean="0">
                <a:latin typeface="Calibri" pitchFamily="34" charset="0"/>
                <a:ea typeface="Calibri" pitchFamily="34" charset="0"/>
                <a:cs typeface="Calibri" pitchFamily="34" charset="0"/>
              </a:rPr>
              <a:t>26 Mart Salı günü </a:t>
            </a:r>
            <a:r>
              <a:rPr lang="tr-TR" sz="2000" b="0" dirty="0" smtClean="0">
                <a:latin typeface="Calibri" pitchFamily="34" charset="0"/>
                <a:ea typeface="Calibri" pitchFamily="34" charset="0"/>
                <a:cs typeface="Calibri" pitchFamily="34" charset="0"/>
              </a:rPr>
              <a:t>(sınavın yapıldığı gün) yine imza karşılığı ilçe milli eğitim müdürlüklerine teslim edilecektir.</a:t>
            </a:r>
          </a:p>
          <a:p>
            <a:pPr>
              <a:buFont typeface="Wingdings" pitchFamily="2" charset="2"/>
              <a:buChar char="q"/>
            </a:pPr>
            <a:r>
              <a:rPr lang="tr-TR" sz="2000" b="0" dirty="0" smtClean="0">
                <a:latin typeface="Calibri" pitchFamily="34" charset="0"/>
                <a:ea typeface="Calibri" pitchFamily="34" charset="0"/>
                <a:cs typeface="Calibri" pitchFamily="34" charset="0"/>
              </a:rPr>
              <a:t>Yabancı dilde eğitim yapan imam hatip ortaokulları optikleri şubelere ayrılmadığından okullar tasnifi yapacaklardır.</a:t>
            </a:r>
            <a:endParaRPr lang="tr-TR" sz="2000" b="0" dirty="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2759207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İLAVE NOTLAR</a:t>
            </a:r>
            <a:endParaRPr lang="tr-TR" dirty="0"/>
          </a:p>
        </p:txBody>
      </p:sp>
      <p:sp>
        <p:nvSpPr>
          <p:cNvPr id="3" name="İçerik Yer Tutucusu 2"/>
          <p:cNvSpPr>
            <a:spLocks noGrp="1"/>
          </p:cNvSpPr>
          <p:nvPr>
            <p:ph idx="1"/>
          </p:nvPr>
        </p:nvSpPr>
        <p:spPr>
          <a:xfrm>
            <a:off x="1097280" y="1100629"/>
            <a:ext cx="10027920" cy="3928571"/>
          </a:xfrm>
        </p:spPr>
        <p:txBody>
          <a:bodyPr/>
          <a:lstStyle/>
          <a:p>
            <a:pPr>
              <a:buFont typeface="Wingdings" pitchFamily="2" charset="2"/>
              <a:buChar char="q"/>
            </a:pPr>
            <a:r>
              <a:rPr lang="tr-TR" b="0" dirty="0" smtClean="0"/>
              <a:t>Okul </a:t>
            </a:r>
            <a:r>
              <a:rPr lang="tr-TR" b="0" dirty="0" smtClean="0"/>
              <a:t>geneli ortak sınavlara yönelik örnek sorular yayımlanmakta, öğretmenlerin bunları incelemesi sağlanmalıdır.</a:t>
            </a:r>
          </a:p>
          <a:p>
            <a:pPr>
              <a:buFont typeface="Wingdings" pitchFamily="2" charset="2"/>
              <a:buChar char="q"/>
            </a:pPr>
            <a:endParaRPr lang="tr-TR" b="0" dirty="0" smtClean="0"/>
          </a:p>
          <a:p>
            <a:pPr>
              <a:buFont typeface="Wingdings" pitchFamily="2" charset="2"/>
              <a:buChar char="q"/>
            </a:pPr>
            <a:r>
              <a:rPr lang="tr-TR" b="0" dirty="0" smtClean="0"/>
              <a:t>Genel itibariyle yeni sınav sistemiyle ilgili açıklama </a:t>
            </a:r>
            <a:r>
              <a:rPr lang="tr-TR" b="0" dirty="0"/>
              <a:t>ve </a:t>
            </a:r>
            <a:r>
              <a:rPr lang="tr-TR" b="0" dirty="0" smtClean="0"/>
              <a:t>paylaşımlar </a:t>
            </a:r>
            <a:r>
              <a:rPr lang="tr-TR" b="0" dirty="0"/>
              <a:t>Ölçme, Değerlendirme ve Sınav Hizmetleri Genel Müdürlüğü</a:t>
            </a:r>
            <a:r>
              <a:rPr lang="tr-TR" dirty="0"/>
              <a:t> </a:t>
            </a:r>
            <a:r>
              <a:rPr lang="tr-TR" dirty="0" smtClean="0"/>
              <a:t> </a:t>
            </a:r>
            <a:r>
              <a:rPr lang="tr-TR" b="0" u="sng" dirty="0" smtClean="0">
                <a:solidFill>
                  <a:schemeClr val="accent3"/>
                </a:solidFill>
              </a:rPr>
              <a:t>(</a:t>
            </a:r>
            <a:r>
              <a:rPr lang="tr-TR" b="0" u="sng" dirty="0" smtClean="0">
                <a:solidFill>
                  <a:schemeClr val="accent3"/>
                </a:solidFill>
                <a:hlinkClick r:id="rId2"/>
              </a:rPr>
              <a:t>https</a:t>
            </a:r>
            <a:r>
              <a:rPr lang="tr-TR" b="0" u="sng" dirty="0">
                <a:solidFill>
                  <a:schemeClr val="accent3"/>
                </a:solidFill>
                <a:hlinkClick r:id="rId2"/>
              </a:rPr>
              <a:t>://odsgm.meb.gov.tr</a:t>
            </a:r>
            <a:r>
              <a:rPr lang="tr-TR" b="0" dirty="0" smtClean="0">
                <a:solidFill>
                  <a:schemeClr val="accent3"/>
                </a:solidFill>
                <a:hlinkClick r:id="rId2"/>
              </a:rPr>
              <a:t>/</a:t>
            </a:r>
            <a:r>
              <a:rPr lang="tr-TR" b="0" dirty="0" smtClean="0">
                <a:solidFill>
                  <a:schemeClr val="accent3"/>
                </a:solidFill>
              </a:rPr>
              <a:t>) </a:t>
            </a:r>
            <a:r>
              <a:rPr lang="tr-TR" b="0" dirty="0" smtClean="0"/>
              <a:t>sayfasından yapılacağı için hem kurum yöneticilerinin hem de öğretmenlerin bu sayfayı düzenli takip etmeleri faydalı olacaktır.</a:t>
            </a:r>
          </a:p>
          <a:p>
            <a:pPr>
              <a:buFont typeface="Wingdings" pitchFamily="2" charset="2"/>
              <a:buChar char="q"/>
            </a:pPr>
            <a:endParaRPr lang="tr-TR" b="0" dirty="0" smtClean="0"/>
          </a:p>
          <a:p>
            <a:pPr>
              <a:buFont typeface="Wingdings" pitchFamily="2" charset="2"/>
              <a:buChar char="q"/>
            </a:pPr>
            <a:r>
              <a:rPr lang="tr-TR" b="0" dirty="0" smtClean="0"/>
              <a:t>Konu soru dağılım tabloları il alan zümrelerince hazırlandığı için öğretmenler</a:t>
            </a:r>
            <a:r>
              <a:rPr lang="tr-TR" b="0" dirty="0"/>
              <a:t>, konu soru dağılım tablolarıyla </a:t>
            </a:r>
            <a:r>
              <a:rPr lang="tr-TR" b="0" dirty="0" smtClean="0"/>
              <a:t>ilgili bilgiyi okul zümre başkanı kanalıyla ilçe zümre başkanlarından edinebileceklerdir</a:t>
            </a:r>
            <a:r>
              <a:rPr lang="tr-TR" b="0" dirty="0" smtClean="0"/>
              <a:t>.</a:t>
            </a:r>
          </a:p>
          <a:p>
            <a:pPr>
              <a:buFont typeface="Wingdings" pitchFamily="2" charset="2"/>
              <a:buChar char="q"/>
            </a:pPr>
            <a:endParaRPr lang="tr-TR" b="0" dirty="0" smtClean="0"/>
          </a:p>
          <a:p>
            <a:pPr>
              <a:buFont typeface="Wingdings" pitchFamily="2" charset="2"/>
              <a:buChar char="q"/>
            </a:pPr>
            <a:r>
              <a:rPr lang="tr-TR" b="0" dirty="0" smtClean="0"/>
              <a:t>Öğretmenler, konu soru dağılım tablolarıyla ilgili talep ve önerilerini okul zümresinde değerlendirip okul zümre başkanları aracılığıyla mutlaka ilçe zümrelerine taşımaları gerekir. Bu yolla eksiklikler en aza inecek ve her öğretmene hitap edecek kazanım tabloları oluşmuş olacaktır.</a:t>
            </a:r>
          </a:p>
          <a:p>
            <a:pPr>
              <a:buFont typeface="Wingdings" pitchFamily="2" charset="2"/>
              <a:buChar char="q"/>
            </a:pPr>
            <a:endParaRPr lang="tr-TR" b="0" dirty="0"/>
          </a:p>
        </p:txBody>
      </p:sp>
    </p:spTree>
    <p:extLst>
      <p:ext uri="{BB962C8B-B14F-4D97-AF65-F5344CB8AC3E}">
        <p14:creationId xmlns:p14="http://schemas.microsoft.com/office/powerpoint/2010/main" val="3583806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buFont typeface="Wingdings" pitchFamily="2" charset="2"/>
              <a:buChar char="q"/>
            </a:pPr>
            <a:r>
              <a:rPr lang="tr-TR" sz="2000" b="0" dirty="0" smtClean="0">
                <a:latin typeface="Calibri" pitchFamily="34" charset="0"/>
                <a:ea typeface="Calibri" pitchFamily="34" charset="0"/>
                <a:cs typeface="Calibri" pitchFamily="34" charset="0"/>
              </a:rPr>
              <a:t>Bakanlığımızca yapılan sınavların puanları, okulun aynı dersten yaptığı sınav puanıyla karşılaştırılmaktadır. Oluşan bariz farklar incelemeye alınmaktadır. </a:t>
            </a:r>
          </a:p>
          <a:p>
            <a:pPr>
              <a:buFont typeface="Wingdings" pitchFamily="2" charset="2"/>
              <a:buChar char="q"/>
            </a:pPr>
            <a:endParaRPr lang="tr-TR" sz="2000" b="0" dirty="0" smtClean="0">
              <a:latin typeface="Calibri" pitchFamily="34" charset="0"/>
              <a:ea typeface="Calibri" pitchFamily="34" charset="0"/>
              <a:cs typeface="Calibri" pitchFamily="34" charset="0"/>
            </a:endParaRPr>
          </a:p>
          <a:p>
            <a:pPr>
              <a:buFont typeface="Wingdings" pitchFamily="2" charset="2"/>
              <a:buChar char="q"/>
            </a:pPr>
            <a:r>
              <a:rPr lang="tr-TR" sz="2000" b="0" dirty="0" smtClean="0">
                <a:latin typeface="Calibri" pitchFamily="34" charset="0"/>
                <a:ea typeface="Calibri" pitchFamily="34" charset="0"/>
                <a:cs typeface="Calibri" pitchFamily="34" charset="0"/>
              </a:rPr>
              <a:t>Örneğin birinci dönem yapılan ülke geneli sınav ile okulun yaptığı sınav karşılaştırılmış artı veya eksi yönde 20 puanın üzerinde oluşan farklara özellikle dikkat çekilmiştir. </a:t>
            </a:r>
          </a:p>
          <a:p>
            <a:pPr>
              <a:buFont typeface="Wingdings" pitchFamily="2" charset="2"/>
              <a:buChar char="q"/>
            </a:pPr>
            <a:endParaRPr lang="tr-TR" sz="2000" b="0" dirty="0" smtClean="0">
              <a:latin typeface="Calibri" pitchFamily="34" charset="0"/>
              <a:ea typeface="Calibri" pitchFamily="34" charset="0"/>
              <a:cs typeface="Calibri" pitchFamily="34" charset="0"/>
            </a:endParaRPr>
          </a:p>
          <a:p>
            <a:pPr>
              <a:buFont typeface="Wingdings" pitchFamily="2" charset="2"/>
              <a:buChar char="q"/>
            </a:pPr>
            <a:r>
              <a:rPr lang="tr-TR" sz="2000" b="0" dirty="0" smtClean="0">
                <a:latin typeface="Calibri" pitchFamily="34" charset="0"/>
                <a:ea typeface="Calibri" pitchFamily="34" charset="0"/>
                <a:cs typeface="Calibri" pitchFamily="34" charset="0"/>
              </a:rPr>
              <a:t>Bu kapsamda sınav güvenliğinin sağlanması ve okulda yapılan sınavların da dikkatli hazırlanması önem arz etmektedir.</a:t>
            </a:r>
            <a:endParaRPr lang="tr-TR" sz="2000" b="0" dirty="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2100007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7280" y="365760"/>
            <a:ext cx="10027920" cy="878840"/>
          </a:xfrm>
        </p:spPr>
        <p:txBody>
          <a:bodyPr/>
          <a:lstStyle/>
          <a:p>
            <a:pPr algn="ctr"/>
            <a:r>
              <a:rPr lang="tr-TR" sz="2400" b="1" dirty="0" err="1" smtClean="0">
                <a:latin typeface="Calibri" pitchFamily="34" charset="0"/>
                <a:ea typeface="Calibri" pitchFamily="34" charset="0"/>
                <a:cs typeface="Calibri" pitchFamily="34" charset="0"/>
              </a:rPr>
              <a:t>GÖREVLi</a:t>
            </a:r>
            <a:r>
              <a:rPr lang="tr-TR" sz="2400" b="1" dirty="0" smtClean="0">
                <a:latin typeface="Calibri" pitchFamily="34" charset="0"/>
                <a:ea typeface="Calibri" pitchFamily="34" charset="0"/>
                <a:cs typeface="Calibri" pitchFamily="34" charset="0"/>
              </a:rPr>
              <a:t>/GÖZETMEN </a:t>
            </a:r>
            <a:r>
              <a:rPr lang="tr-TR" sz="2400" b="1" dirty="0" err="1" smtClean="0">
                <a:latin typeface="Calibri" pitchFamily="34" charset="0"/>
                <a:ea typeface="Calibri" pitchFamily="34" charset="0"/>
                <a:cs typeface="Calibri" pitchFamily="34" charset="0"/>
              </a:rPr>
              <a:t>ÖĞRETMENLERiN</a:t>
            </a:r>
            <a:r>
              <a:rPr lang="tr-TR" sz="2400" b="1" dirty="0" smtClean="0">
                <a:latin typeface="Calibri" pitchFamily="34" charset="0"/>
                <a:ea typeface="Calibri" pitchFamily="34" charset="0"/>
                <a:cs typeface="Calibri" pitchFamily="34" charset="0"/>
              </a:rPr>
              <a:t> </a:t>
            </a:r>
            <a:r>
              <a:rPr lang="tr-TR" sz="2400" b="1" dirty="0">
                <a:latin typeface="Calibri" pitchFamily="34" charset="0"/>
                <a:ea typeface="Calibri" pitchFamily="34" charset="0"/>
                <a:cs typeface="Calibri" pitchFamily="34" charset="0"/>
              </a:rPr>
              <a:t>YAPACAĞI </a:t>
            </a:r>
            <a:r>
              <a:rPr lang="tr-TR" sz="2400" b="1" dirty="0" smtClean="0">
                <a:latin typeface="Calibri" pitchFamily="34" charset="0"/>
                <a:ea typeface="Calibri" pitchFamily="34" charset="0"/>
                <a:cs typeface="Calibri" pitchFamily="34" charset="0"/>
              </a:rPr>
              <a:t>iş </a:t>
            </a:r>
            <a:r>
              <a:rPr lang="tr-TR" sz="2400" b="1" dirty="0">
                <a:latin typeface="Calibri" pitchFamily="34" charset="0"/>
                <a:ea typeface="Calibri" pitchFamily="34" charset="0"/>
                <a:cs typeface="Calibri" pitchFamily="34" charset="0"/>
              </a:rPr>
              <a:t>VE </a:t>
            </a:r>
            <a:r>
              <a:rPr lang="tr-TR" sz="2400" b="1" dirty="0" err="1" smtClean="0">
                <a:latin typeface="Calibri" pitchFamily="34" charset="0"/>
                <a:ea typeface="Calibri" pitchFamily="34" charset="0"/>
                <a:cs typeface="Calibri" pitchFamily="34" charset="0"/>
              </a:rPr>
              <a:t>işLEMLER</a:t>
            </a:r>
            <a:r>
              <a:rPr lang="tr-TR" sz="2400" b="1" dirty="0" smtClean="0">
                <a:latin typeface="Calibri" pitchFamily="34" charset="0"/>
                <a:ea typeface="Calibri" pitchFamily="34" charset="0"/>
                <a:cs typeface="Calibri" pitchFamily="34" charset="0"/>
              </a:rPr>
              <a:t> </a:t>
            </a:r>
            <a:endParaRPr lang="tr-TR" sz="2400" dirty="0">
              <a:latin typeface="Calibri" pitchFamily="34" charset="0"/>
              <a:ea typeface="Calibri" pitchFamily="34" charset="0"/>
              <a:cs typeface="Calibri" pitchFamily="34" charset="0"/>
            </a:endParaRPr>
          </a:p>
        </p:txBody>
      </p:sp>
      <p:sp>
        <p:nvSpPr>
          <p:cNvPr id="3" name="İçerik Yer Tutucusu 2"/>
          <p:cNvSpPr>
            <a:spLocks noGrp="1"/>
          </p:cNvSpPr>
          <p:nvPr>
            <p:ph idx="1"/>
          </p:nvPr>
        </p:nvSpPr>
        <p:spPr>
          <a:xfrm>
            <a:off x="1097280" y="1498600"/>
            <a:ext cx="10027920" cy="3416300"/>
          </a:xfrm>
        </p:spPr>
        <p:txBody>
          <a:bodyPr>
            <a:normAutofit lnSpcReduction="10000"/>
          </a:bodyPr>
          <a:lstStyle/>
          <a:p>
            <a:pPr>
              <a:buFont typeface="Wingdings" pitchFamily="2" charset="2"/>
              <a:buChar char="q"/>
            </a:pPr>
            <a:r>
              <a:rPr lang="tr-TR" b="0" dirty="0" smtClean="0"/>
              <a:t>Ortak </a:t>
            </a:r>
            <a:r>
              <a:rPr lang="tr-TR" b="0" dirty="0"/>
              <a:t>yazılı sınava ait sınav evraklarını (soru kitapçıkları/ortak yazılı sınav kâğıtları/cevap kâğıtları ve sınıf listesi) sınav başlamadan en geç </a:t>
            </a:r>
            <a:r>
              <a:rPr lang="tr-TR" dirty="0"/>
              <a:t>15 dakika önce </a:t>
            </a:r>
            <a:r>
              <a:rPr lang="tr-TR" b="0" dirty="0"/>
              <a:t>okul idaresinden imza karşılığı teslim alıp yazılı bitiminde imza karşılığı teslim etmek, </a:t>
            </a:r>
            <a:endParaRPr lang="tr-TR" b="0" dirty="0" smtClean="0"/>
          </a:p>
          <a:p>
            <a:pPr>
              <a:buFont typeface="Wingdings" pitchFamily="2" charset="2"/>
              <a:buChar char="q"/>
            </a:pPr>
            <a:r>
              <a:rPr lang="tr-TR" b="0" dirty="0" smtClean="0"/>
              <a:t>Ortak </a:t>
            </a:r>
            <a:r>
              <a:rPr lang="tr-TR" b="0" dirty="0"/>
              <a:t>yazılı sınavın sınıfta uygulanmasına yönelik iş ve işlemler ile ilgili öğrencileri bilgilendirmek, </a:t>
            </a:r>
            <a:r>
              <a:rPr lang="tr-TR" b="0" i="1" dirty="0"/>
              <a:t>“Sınavda Uyulması Gereken </a:t>
            </a:r>
            <a:r>
              <a:rPr lang="tr-TR" b="0" i="1" dirty="0" err="1"/>
              <a:t>Kurallar”</a:t>
            </a:r>
            <a:r>
              <a:rPr lang="tr-TR" b="0" dirty="0" err="1"/>
              <a:t>ı</a:t>
            </a:r>
            <a:r>
              <a:rPr lang="tr-TR" b="0" dirty="0"/>
              <a:t> sınav başlamadan önce sınıfta yüksek sesle okumak, </a:t>
            </a:r>
            <a:endParaRPr lang="tr-TR" b="0" dirty="0" smtClean="0"/>
          </a:p>
          <a:p>
            <a:pPr>
              <a:buFont typeface="Wingdings" pitchFamily="2" charset="2"/>
              <a:buChar char="q"/>
            </a:pPr>
            <a:r>
              <a:rPr lang="tr-TR" b="0" dirty="0" smtClean="0"/>
              <a:t>Ortak </a:t>
            </a:r>
            <a:r>
              <a:rPr lang="tr-TR" b="0" dirty="0"/>
              <a:t>yazılı sınav başlamadan önce sınavın başlama ve bitiş saatlerini tahtaya yazmak, </a:t>
            </a:r>
            <a:endParaRPr lang="tr-TR" b="0" dirty="0" smtClean="0"/>
          </a:p>
          <a:p>
            <a:pPr>
              <a:buFont typeface="Wingdings" pitchFamily="2" charset="2"/>
              <a:buChar char="q"/>
            </a:pPr>
            <a:r>
              <a:rPr lang="tr-TR" b="0" dirty="0" smtClean="0"/>
              <a:t>Öğrencilere</a:t>
            </a:r>
            <a:r>
              <a:rPr lang="tr-TR" b="0" dirty="0"/>
              <a:t>, ortak yazılı sınava ait cevaplarını mutlaka soru kitapçığına işaretlemeleri hususunda gerekli uyarıyı yapmak, </a:t>
            </a:r>
            <a:endParaRPr lang="tr-TR" b="0" dirty="0" smtClean="0"/>
          </a:p>
          <a:p>
            <a:pPr>
              <a:buFont typeface="Wingdings" pitchFamily="2" charset="2"/>
              <a:buChar char="q"/>
            </a:pPr>
            <a:r>
              <a:rPr lang="tr-TR" b="0" dirty="0" smtClean="0"/>
              <a:t>Öğrencilerin</a:t>
            </a:r>
            <a:r>
              <a:rPr lang="tr-TR" b="0" dirty="0"/>
              <a:t>, soru kitapçıkları/ortak yazılı sınav kâğıtları/cevap kâğıtları üzerine yazacakları tüm cevapları kurşun kalemle yapmalarını sağlamak, </a:t>
            </a:r>
            <a:endParaRPr lang="tr-TR" b="0" dirty="0" smtClean="0"/>
          </a:p>
          <a:p>
            <a:pPr>
              <a:buFont typeface="Wingdings" pitchFamily="2" charset="2"/>
              <a:buChar char="q"/>
            </a:pPr>
            <a:r>
              <a:rPr lang="tr-TR" b="0" dirty="0" smtClean="0"/>
              <a:t>Ortak </a:t>
            </a:r>
            <a:r>
              <a:rPr lang="tr-TR" b="0" dirty="0"/>
              <a:t>yazılı sınav soru kitapçığı üzerinde ilgili bölümlerin (adı, soyadı, öğrenci numarası, sınıfı/şubesi vb.) öğrenci tarafından doldurulmasını sağlamak, </a:t>
            </a:r>
          </a:p>
          <a:p>
            <a:endParaRPr lang="tr-TR" dirty="0"/>
          </a:p>
        </p:txBody>
      </p:sp>
    </p:spTree>
    <p:extLst>
      <p:ext uri="{BB962C8B-B14F-4D97-AF65-F5344CB8AC3E}">
        <p14:creationId xmlns:p14="http://schemas.microsoft.com/office/powerpoint/2010/main" val="9012485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a:latin typeface="Calibri" pitchFamily="34" charset="0"/>
                <a:ea typeface="Calibri" pitchFamily="34" charset="0"/>
                <a:cs typeface="Calibri" pitchFamily="34" charset="0"/>
              </a:rPr>
              <a:t>GÖREVLi</a:t>
            </a:r>
            <a:r>
              <a:rPr lang="tr-TR" b="1" dirty="0">
                <a:latin typeface="Calibri" pitchFamily="34" charset="0"/>
                <a:ea typeface="Calibri" pitchFamily="34" charset="0"/>
                <a:cs typeface="Calibri" pitchFamily="34" charset="0"/>
              </a:rPr>
              <a:t>/GÖZETMEN </a:t>
            </a:r>
            <a:r>
              <a:rPr lang="tr-TR" b="1" dirty="0" err="1">
                <a:latin typeface="Calibri" pitchFamily="34" charset="0"/>
                <a:ea typeface="Calibri" pitchFamily="34" charset="0"/>
                <a:cs typeface="Calibri" pitchFamily="34" charset="0"/>
              </a:rPr>
              <a:t>ÖĞRETMENLERiN</a:t>
            </a:r>
            <a:r>
              <a:rPr lang="tr-TR" b="1" dirty="0">
                <a:latin typeface="Calibri" pitchFamily="34" charset="0"/>
                <a:ea typeface="Calibri" pitchFamily="34" charset="0"/>
                <a:cs typeface="Calibri" pitchFamily="34" charset="0"/>
              </a:rPr>
              <a:t> YAPACAĞI iş VE </a:t>
            </a:r>
            <a:r>
              <a:rPr lang="tr-TR" b="1" dirty="0" err="1">
                <a:latin typeface="Calibri" pitchFamily="34" charset="0"/>
                <a:ea typeface="Calibri" pitchFamily="34" charset="0"/>
                <a:cs typeface="Calibri" pitchFamily="34" charset="0"/>
              </a:rPr>
              <a:t>işLEMLER</a:t>
            </a:r>
            <a:r>
              <a:rPr lang="tr-TR" b="1" dirty="0">
                <a:latin typeface="Calibri" pitchFamily="34" charset="0"/>
                <a:ea typeface="Calibri" pitchFamily="34" charset="0"/>
                <a:cs typeface="Calibri" pitchFamily="34" charset="0"/>
              </a:rPr>
              <a:t> </a:t>
            </a:r>
            <a:endParaRPr lang="tr-TR" dirty="0"/>
          </a:p>
        </p:txBody>
      </p:sp>
      <p:sp>
        <p:nvSpPr>
          <p:cNvPr id="3" name="İçerik Yer Tutucusu 2"/>
          <p:cNvSpPr>
            <a:spLocks noGrp="1"/>
          </p:cNvSpPr>
          <p:nvPr>
            <p:ph idx="1"/>
          </p:nvPr>
        </p:nvSpPr>
        <p:spPr/>
        <p:txBody>
          <a:bodyPr>
            <a:normAutofit/>
          </a:bodyPr>
          <a:lstStyle/>
          <a:p>
            <a:pPr>
              <a:buFont typeface="Wingdings" pitchFamily="2" charset="2"/>
              <a:buChar char="q"/>
            </a:pPr>
            <a:r>
              <a:rPr lang="tr-TR" b="0" dirty="0" smtClean="0"/>
              <a:t>Ortak </a:t>
            </a:r>
            <a:r>
              <a:rPr lang="tr-TR" b="0" dirty="0"/>
              <a:t>yazılı sınavın 100 (yüz) tam puan üzerinden değerlendirileceğini ve değerlendirmede yanlış </a:t>
            </a:r>
            <a:r>
              <a:rPr lang="tr-TR" b="0" dirty="0" smtClean="0"/>
              <a:t>cevap </a:t>
            </a:r>
            <a:r>
              <a:rPr lang="tr-TR" b="0" dirty="0"/>
              <a:t>sayısının doğru cevap sayısını etkilemeyeceğini öğrencilere duyurmak, </a:t>
            </a:r>
            <a:endParaRPr lang="tr-TR" b="0" dirty="0"/>
          </a:p>
          <a:p>
            <a:pPr>
              <a:buFont typeface="Wingdings" pitchFamily="2" charset="2"/>
              <a:buChar char="q"/>
            </a:pPr>
            <a:r>
              <a:rPr lang="tr-TR" b="0" dirty="0" smtClean="0"/>
              <a:t>Baskı </a:t>
            </a:r>
            <a:r>
              <a:rPr lang="tr-TR" b="0" dirty="0"/>
              <a:t>hatası tespit edilen soru kitapçıklarının değiştirilmesini sağlamak, </a:t>
            </a:r>
            <a:endParaRPr lang="tr-TR" b="0" dirty="0" smtClean="0"/>
          </a:p>
          <a:p>
            <a:pPr>
              <a:buFont typeface="Wingdings" pitchFamily="2" charset="2"/>
              <a:buChar char="q"/>
            </a:pPr>
            <a:r>
              <a:rPr lang="tr-TR" b="0" dirty="0" smtClean="0"/>
              <a:t>Ortak </a:t>
            </a:r>
            <a:r>
              <a:rPr lang="tr-TR" b="0" dirty="0"/>
              <a:t>yazılı sınavda kopya çekildiğinin tespiti hâlinde kopya çeken öğrenci için tutanak düzenleyip okul idaresine teslim etmek, </a:t>
            </a:r>
            <a:endParaRPr lang="tr-TR" b="0" dirty="0" smtClean="0"/>
          </a:p>
          <a:p>
            <a:pPr>
              <a:buFont typeface="Wingdings" pitchFamily="2" charset="2"/>
              <a:buChar char="q"/>
            </a:pPr>
            <a:r>
              <a:rPr lang="tr-TR" b="0" dirty="0" smtClean="0"/>
              <a:t>Ortak </a:t>
            </a:r>
            <a:r>
              <a:rPr lang="tr-TR" b="0" dirty="0"/>
              <a:t>yazılı sınav evrakına zarar verilmesi (soru kitapçıklarının yırtılması, cevap kâğıdının okunamayacak hâle getirilmesi, vb.) ya da evrakın teslim edilmemesi durumunda tutanak düzenleyip okul idaresine teslim etmek, </a:t>
            </a:r>
            <a:endParaRPr lang="tr-TR" b="0" dirty="0" smtClean="0"/>
          </a:p>
          <a:p>
            <a:pPr>
              <a:buFont typeface="Wingdings" pitchFamily="2" charset="2"/>
              <a:buChar char="q"/>
            </a:pPr>
            <a:r>
              <a:rPr lang="tr-TR" b="0" dirty="0" smtClean="0"/>
              <a:t>Sınıf </a:t>
            </a:r>
            <a:r>
              <a:rPr lang="tr-TR" b="0" dirty="0"/>
              <a:t>listesine öğrencinin ortak yazılı sınava katılım durumunu </a:t>
            </a:r>
            <a:r>
              <a:rPr lang="tr-TR" dirty="0"/>
              <a:t>işlemek (</a:t>
            </a:r>
            <a:r>
              <a:rPr lang="tr-TR" i="1" dirty="0"/>
              <a:t>Öğrenci sınava katıldı ise </a:t>
            </a:r>
            <a:r>
              <a:rPr lang="tr-TR" i="1" dirty="0">
                <a:solidFill>
                  <a:srgbClr val="FF0000"/>
                </a:solidFill>
              </a:rPr>
              <a:t>“GİRDİ”</a:t>
            </a:r>
            <a:r>
              <a:rPr lang="tr-TR" i="1" dirty="0"/>
              <a:t>, katılmadı ise </a:t>
            </a:r>
            <a:r>
              <a:rPr lang="tr-TR" i="1" dirty="0">
                <a:solidFill>
                  <a:srgbClr val="FF0000"/>
                </a:solidFill>
              </a:rPr>
              <a:t>“GİRMEDİ” </a:t>
            </a:r>
            <a:r>
              <a:rPr lang="tr-TR" i="1" dirty="0"/>
              <a:t>şeklinde yazılacaktır.</a:t>
            </a:r>
            <a:r>
              <a:rPr lang="tr-TR" dirty="0"/>
              <a:t>), </a:t>
            </a:r>
            <a:endParaRPr lang="tr-TR" dirty="0" smtClean="0"/>
          </a:p>
          <a:p>
            <a:pPr>
              <a:buFont typeface="Wingdings" pitchFamily="2" charset="2"/>
              <a:buChar char="q"/>
            </a:pPr>
            <a:r>
              <a:rPr lang="tr-TR" b="0" dirty="0" smtClean="0"/>
              <a:t>Ortak </a:t>
            </a:r>
            <a:r>
              <a:rPr lang="tr-TR" b="0" dirty="0"/>
              <a:t>yazılı sınav sonrasında sınav evraklarını eksiksiz bir şekilde okul idaresine imza karşılığı teslim etmektir. </a:t>
            </a:r>
          </a:p>
          <a:p>
            <a:endParaRPr lang="tr-TR" dirty="0"/>
          </a:p>
        </p:txBody>
      </p:sp>
    </p:spTree>
    <p:extLst>
      <p:ext uri="{BB962C8B-B14F-4D97-AF65-F5344CB8AC3E}">
        <p14:creationId xmlns:p14="http://schemas.microsoft.com/office/powerpoint/2010/main" val="30334820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sv-SE" b="1" dirty="0" smtClean="0"/>
              <a:t>ORTAK YAZILI SINAVLARDA UYULMASI GEREKEN KURALLAR </a:t>
            </a:r>
            <a:endParaRPr lang="tr-TR" dirty="0"/>
          </a:p>
        </p:txBody>
      </p:sp>
      <p:sp>
        <p:nvSpPr>
          <p:cNvPr id="3" name="İçerik Yer Tutucusu 2"/>
          <p:cNvSpPr>
            <a:spLocks noGrp="1"/>
          </p:cNvSpPr>
          <p:nvPr>
            <p:ph idx="1"/>
          </p:nvPr>
        </p:nvSpPr>
        <p:spPr>
          <a:xfrm>
            <a:off x="1097280" y="1100629"/>
            <a:ext cx="10027920" cy="3826971"/>
          </a:xfrm>
        </p:spPr>
        <p:txBody>
          <a:bodyPr>
            <a:noAutofit/>
          </a:bodyPr>
          <a:lstStyle/>
          <a:p>
            <a:pPr algn="ctr"/>
            <a:r>
              <a:rPr lang="tr-TR" sz="2000" i="1" u="sng" dirty="0" smtClean="0">
                <a:solidFill>
                  <a:srgbClr val="FF0000"/>
                </a:solidFill>
              </a:rPr>
              <a:t>(</a:t>
            </a:r>
            <a:r>
              <a:rPr lang="tr-TR" sz="2000" i="1" u="sng" dirty="0">
                <a:solidFill>
                  <a:srgbClr val="FF0000"/>
                </a:solidFill>
              </a:rPr>
              <a:t>Öğretmen tarafından sınav öncesinde sınıfta okunacaktır.) </a:t>
            </a:r>
            <a:endParaRPr lang="tr-TR" sz="2000" i="1" u="sng" dirty="0" smtClean="0">
              <a:solidFill>
                <a:srgbClr val="FF0000"/>
              </a:solidFill>
            </a:endParaRPr>
          </a:p>
          <a:p>
            <a:r>
              <a:rPr lang="tr-TR" dirty="0" smtClean="0">
                <a:latin typeface="Calibri" pitchFamily="34" charset="0"/>
                <a:ea typeface="Calibri" pitchFamily="34" charset="0"/>
                <a:cs typeface="Calibri" pitchFamily="34" charset="0"/>
              </a:rPr>
              <a:t>1. </a:t>
            </a:r>
            <a:r>
              <a:rPr lang="tr-TR" b="0" dirty="0" smtClean="0">
                <a:latin typeface="Calibri" pitchFamily="34" charset="0"/>
                <a:ea typeface="Calibri" pitchFamily="34" charset="0"/>
                <a:cs typeface="Calibri" pitchFamily="34" charset="0"/>
              </a:rPr>
              <a:t>Ortak </a:t>
            </a:r>
            <a:r>
              <a:rPr lang="tr-TR" b="0" dirty="0">
                <a:latin typeface="Calibri" pitchFamily="34" charset="0"/>
                <a:ea typeface="Calibri" pitchFamily="34" charset="0"/>
                <a:cs typeface="Calibri" pitchFamily="34" charset="0"/>
              </a:rPr>
              <a:t>yazılı sınav 20 adet çoktan seçmeli sorudan oluşmaktadır. İstediğiniz sorudan başlayabilirsiniz. Sınav süresi 40 dakikadır. </a:t>
            </a:r>
          </a:p>
          <a:p>
            <a:r>
              <a:rPr lang="tr-TR" dirty="0">
                <a:latin typeface="Calibri" pitchFamily="34" charset="0"/>
                <a:ea typeface="Calibri" pitchFamily="34" charset="0"/>
                <a:cs typeface="Calibri" pitchFamily="34" charset="0"/>
              </a:rPr>
              <a:t>2. </a:t>
            </a:r>
            <a:r>
              <a:rPr lang="tr-TR" b="0" dirty="0">
                <a:latin typeface="Calibri" pitchFamily="34" charset="0"/>
                <a:ea typeface="Calibri" pitchFamily="34" charset="0"/>
                <a:cs typeface="Calibri" pitchFamily="34" charset="0"/>
              </a:rPr>
              <a:t>Kitapçık üzerinde öğrenci bilgileri için ayrılan alanda belirtilen bilgileri doldurunuz. </a:t>
            </a:r>
          </a:p>
          <a:p>
            <a:r>
              <a:rPr lang="tr-TR" dirty="0">
                <a:latin typeface="Calibri" pitchFamily="34" charset="0"/>
                <a:ea typeface="Calibri" pitchFamily="34" charset="0"/>
                <a:cs typeface="Calibri" pitchFamily="34" charset="0"/>
              </a:rPr>
              <a:t>3. </a:t>
            </a:r>
            <a:r>
              <a:rPr lang="tr-TR" b="0" dirty="0">
                <a:latin typeface="Calibri" pitchFamily="34" charset="0"/>
                <a:ea typeface="Calibri" pitchFamily="34" charset="0"/>
                <a:cs typeface="Calibri" pitchFamily="34" charset="0"/>
              </a:rPr>
              <a:t>Soru kitapçığınızı kontrol ediniz. Eksik sayfa veya baskı hatası olan sınav evrakı var ise değiştirilecektir. </a:t>
            </a:r>
          </a:p>
          <a:p>
            <a:r>
              <a:rPr lang="tr-TR" dirty="0">
                <a:latin typeface="Calibri" pitchFamily="34" charset="0"/>
                <a:ea typeface="Calibri" pitchFamily="34" charset="0"/>
                <a:cs typeface="Calibri" pitchFamily="34" charset="0"/>
              </a:rPr>
              <a:t>4. </a:t>
            </a:r>
            <a:r>
              <a:rPr lang="tr-TR" b="0" dirty="0">
                <a:latin typeface="Calibri" pitchFamily="34" charset="0"/>
                <a:ea typeface="Calibri" pitchFamily="34" charset="0"/>
                <a:cs typeface="Calibri" pitchFamily="34" charset="0"/>
              </a:rPr>
              <a:t>Soru kitapçığınıza/cevap kâğıdınıza tüm işaretlemeleri siyah kurşun kalemle yapınız. </a:t>
            </a:r>
          </a:p>
          <a:p>
            <a:r>
              <a:rPr lang="tr-TR" dirty="0">
                <a:latin typeface="Calibri" pitchFamily="34" charset="0"/>
                <a:ea typeface="Calibri" pitchFamily="34" charset="0"/>
                <a:cs typeface="Calibri" pitchFamily="34" charset="0"/>
              </a:rPr>
              <a:t>5. </a:t>
            </a:r>
            <a:r>
              <a:rPr lang="tr-TR" b="0" dirty="0">
                <a:latin typeface="Calibri" pitchFamily="34" charset="0"/>
                <a:ea typeface="Calibri" pitchFamily="34" charset="0"/>
                <a:cs typeface="Calibri" pitchFamily="34" charset="0"/>
              </a:rPr>
              <a:t>Sınavdaki soruların seçeneklerinden sadece bir tanesi doğru cevaptır. Çift işaretlenmiş cevaplar yanlış cevap olarak değerlendirilecektir. </a:t>
            </a:r>
          </a:p>
          <a:p>
            <a:r>
              <a:rPr lang="tr-TR" dirty="0">
                <a:latin typeface="Calibri" pitchFamily="34" charset="0"/>
                <a:ea typeface="Calibri" pitchFamily="34" charset="0"/>
                <a:cs typeface="Calibri" pitchFamily="34" charset="0"/>
              </a:rPr>
              <a:t>6. </a:t>
            </a:r>
            <a:r>
              <a:rPr lang="tr-TR" b="0" dirty="0">
                <a:latin typeface="Calibri" pitchFamily="34" charset="0"/>
                <a:ea typeface="Calibri" pitchFamily="34" charset="0"/>
                <a:cs typeface="Calibri" pitchFamily="34" charset="0"/>
              </a:rPr>
              <a:t>Ortak yazılı sınav esnasında kopya çektiği tespit edilen öğrenciler hakkında ilgili Yönetmelik’e göre işlem yapılacaktır. </a:t>
            </a:r>
          </a:p>
          <a:p>
            <a:r>
              <a:rPr lang="tr-TR" dirty="0">
                <a:latin typeface="Calibri" pitchFamily="34" charset="0"/>
                <a:ea typeface="Calibri" pitchFamily="34" charset="0"/>
                <a:cs typeface="Calibri" pitchFamily="34" charset="0"/>
              </a:rPr>
              <a:t>7. </a:t>
            </a:r>
            <a:r>
              <a:rPr lang="tr-TR" b="0" dirty="0">
                <a:latin typeface="Calibri" pitchFamily="34" charset="0"/>
                <a:ea typeface="Calibri" pitchFamily="34" charset="0"/>
                <a:cs typeface="Calibri" pitchFamily="34" charset="0"/>
              </a:rPr>
              <a:t>Ortak yazılı sınav 100 (yüz) tam puan üzerinden değerlendirilecek, sınavda soruların doğru cevapları esas alınarak puanlar hesaplanacaktır. Yanlış cevaplar doğru cevapları etkilemeyecektir. </a:t>
            </a:r>
          </a:p>
          <a:p>
            <a:endParaRPr lang="tr-TR" sz="2000" dirty="0"/>
          </a:p>
        </p:txBody>
      </p:sp>
    </p:spTree>
    <p:extLst>
      <p:ext uri="{BB962C8B-B14F-4D97-AF65-F5344CB8AC3E}">
        <p14:creationId xmlns:p14="http://schemas.microsoft.com/office/powerpoint/2010/main" val="21703443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591217" y="777532"/>
            <a:ext cx="10396882" cy="1151965"/>
          </a:xfrm>
        </p:spPr>
        <p:txBody>
          <a:bodyPr/>
          <a:lstStyle/>
          <a:p>
            <a:pPr algn="ctr"/>
            <a:r>
              <a:rPr lang="tr-TR" dirty="0" smtClean="0"/>
              <a:t>teşekkürler</a:t>
            </a:r>
            <a:endParaRPr lang="tr-TR" dirty="0"/>
          </a:p>
        </p:txBody>
      </p:sp>
      <p:sp>
        <p:nvSpPr>
          <p:cNvPr id="3" name="İçerik Yer Tutucusu 2"/>
          <p:cNvSpPr>
            <a:spLocks noGrp="1"/>
          </p:cNvSpPr>
          <p:nvPr>
            <p:ph idx="1"/>
          </p:nvPr>
        </p:nvSpPr>
        <p:spPr>
          <a:xfrm>
            <a:off x="696685" y="1783996"/>
            <a:ext cx="10394707" cy="3311189"/>
          </a:xfrm>
        </p:spPr>
        <p:txBody>
          <a:bodyPr/>
          <a:lstStyle/>
          <a:p>
            <a:pPr marL="0" indent="0" algn="ctr">
              <a:buNone/>
            </a:pPr>
            <a:endParaRPr lang="tr-TR" dirty="0" smtClean="0"/>
          </a:p>
          <a:p>
            <a:pPr marL="0" indent="0" algn="ctr">
              <a:buNone/>
            </a:pPr>
            <a:r>
              <a:rPr lang="tr-TR" sz="2400" b="0" dirty="0" smtClean="0"/>
              <a:t>Trabzon </a:t>
            </a:r>
            <a:r>
              <a:rPr lang="tr-TR" sz="2400" b="0" dirty="0" smtClean="0"/>
              <a:t>Ölçme </a:t>
            </a:r>
            <a:r>
              <a:rPr lang="tr-TR" sz="2400" b="0" dirty="0"/>
              <a:t>D</a:t>
            </a:r>
            <a:r>
              <a:rPr lang="tr-TR" sz="2400" b="0" dirty="0" smtClean="0"/>
              <a:t>eğerlendirme </a:t>
            </a:r>
            <a:r>
              <a:rPr lang="tr-TR" sz="2400" b="0" dirty="0"/>
              <a:t>M</a:t>
            </a:r>
            <a:r>
              <a:rPr lang="tr-TR" sz="2400" b="0" dirty="0" smtClean="0"/>
              <a:t>erkezi</a:t>
            </a:r>
            <a:endParaRPr lang="tr-TR" sz="2400" b="0" dirty="0" smtClean="0"/>
          </a:p>
          <a:p>
            <a:pPr marL="0" indent="0" algn="ctr">
              <a:buNone/>
            </a:pPr>
            <a:endParaRPr lang="tr-TR" sz="2400" b="0" dirty="0" smtClean="0"/>
          </a:p>
          <a:p>
            <a:pPr marL="0" indent="0" algn="ctr">
              <a:buNone/>
            </a:pPr>
            <a:r>
              <a:rPr lang="tr-TR" sz="2400" b="0" dirty="0" smtClean="0"/>
              <a:t>Tel: </a:t>
            </a:r>
            <a:r>
              <a:rPr lang="tr-TR" sz="2400" b="0" dirty="0"/>
              <a:t>0 (462) 2235552 / </a:t>
            </a:r>
            <a:r>
              <a:rPr lang="tr-TR" sz="2400" b="0" dirty="0" smtClean="0"/>
              <a:t>17-19</a:t>
            </a:r>
          </a:p>
        </p:txBody>
      </p:sp>
    </p:spTree>
    <p:extLst>
      <p:ext uri="{BB962C8B-B14F-4D97-AF65-F5344CB8AC3E}">
        <p14:creationId xmlns:p14="http://schemas.microsoft.com/office/powerpoint/2010/main" val="1218154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801" y="469900"/>
            <a:ext cx="10396882" cy="1600200"/>
          </a:xfrm>
        </p:spPr>
        <p:txBody>
          <a:bodyPr>
            <a:normAutofit/>
          </a:bodyPr>
          <a:lstStyle/>
          <a:p>
            <a:pPr algn="ctr"/>
            <a:r>
              <a:rPr lang="tr-TR" dirty="0"/>
              <a:t>2023-2024 EĞİTİM ÖĞRETİM </a:t>
            </a:r>
            <a:r>
              <a:rPr lang="tr-TR" dirty="0" smtClean="0"/>
              <a:t>YILI 2</a:t>
            </a:r>
            <a:r>
              <a:rPr lang="tr-TR" dirty="0"/>
              <a:t>. DÖNEM 1. YAZILI SINAVLAR </a:t>
            </a:r>
            <a:r>
              <a:rPr lang="tr-TR" dirty="0" smtClean="0"/>
              <a:t/>
            </a:r>
            <a:br>
              <a:rPr lang="tr-TR" dirty="0" smtClean="0"/>
            </a:br>
            <a:r>
              <a:rPr lang="tr-TR" dirty="0" smtClean="0"/>
              <a:t>(</a:t>
            </a:r>
            <a:r>
              <a:rPr lang="tr-TR" dirty="0"/>
              <a:t>ÜLKE GENELİ ORTAK) KILAVUZU </a:t>
            </a:r>
          </a:p>
        </p:txBody>
      </p:sp>
      <p:sp>
        <p:nvSpPr>
          <p:cNvPr id="3" name="İçerik Yer Tutucusu 2"/>
          <p:cNvSpPr>
            <a:spLocks noGrp="1"/>
          </p:cNvSpPr>
          <p:nvPr>
            <p:ph idx="1"/>
          </p:nvPr>
        </p:nvSpPr>
        <p:spPr>
          <a:xfrm>
            <a:off x="685800" y="2108200"/>
            <a:ext cx="10394707" cy="2921001"/>
          </a:xfrm>
        </p:spPr>
        <p:txBody>
          <a:bodyPr>
            <a:normAutofit/>
          </a:bodyPr>
          <a:lstStyle/>
          <a:p>
            <a:pPr>
              <a:buFont typeface="Wingdings" pitchFamily="2" charset="2"/>
              <a:buChar char="q"/>
            </a:pPr>
            <a:endParaRPr lang="tr-TR" dirty="0" smtClean="0">
              <a:latin typeface="Calibri" pitchFamily="34" charset="0"/>
              <a:ea typeface="Calibri" pitchFamily="34" charset="0"/>
              <a:cs typeface="Calibri" pitchFamily="34" charset="0"/>
            </a:endParaRPr>
          </a:p>
          <a:p>
            <a:pPr>
              <a:buFont typeface="Wingdings" pitchFamily="2" charset="2"/>
              <a:buChar char="q"/>
            </a:pPr>
            <a:r>
              <a:rPr lang="tr-TR" sz="2000" b="0" dirty="0" smtClean="0">
                <a:latin typeface="Calibri" pitchFamily="34" charset="0"/>
                <a:ea typeface="Calibri" pitchFamily="34" charset="0"/>
                <a:cs typeface="Calibri" pitchFamily="34" charset="0"/>
              </a:rPr>
              <a:t>Bakanlıkça alınan karar gereği ülke genelinde 6. sınıf Türkçe ve matematik dersleri ile 9. sınıf Türk dili ve edebiyatı ve matematik derslerinin 2. dönem 1. yazılıları Bakanlık tarafından ortak yazılı sınavlar kapsamında yapılacaktır. </a:t>
            </a:r>
          </a:p>
          <a:p>
            <a:pPr>
              <a:buFont typeface="Wingdings" pitchFamily="2" charset="2"/>
              <a:buChar char="q"/>
            </a:pPr>
            <a:r>
              <a:rPr lang="tr-TR" sz="2000" b="0" dirty="0" smtClean="0">
                <a:latin typeface="Calibri" pitchFamily="34" charset="0"/>
                <a:ea typeface="Calibri" pitchFamily="34" charset="0"/>
                <a:cs typeface="Calibri" pitchFamily="34" charset="0"/>
              </a:rPr>
              <a:t>6. sınıf Türkçe dersi için çoktan seçmeli ve açık uçlu veya açık uçlu ve kısa cevaplı sorular; </a:t>
            </a:r>
          </a:p>
          <a:p>
            <a:pPr>
              <a:buFont typeface="Wingdings" pitchFamily="2" charset="2"/>
              <a:buChar char="q"/>
            </a:pPr>
            <a:r>
              <a:rPr lang="tr-TR" sz="2000" b="0" dirty="0" smtClean="0">
                <a:latin typeface="Calibri" pitchFamily="34" charset="0"/>
                <a:ea typeface="Calibri" pitchFamily="34" charset="0"/>
                <a:cs typeface="Calibri" pitchFamily="34" charset="0"/>
              </a:rPr>
              <a:t>6. sınıf matematik, 9. sınıf Türk dili ve edebiyatı ile 9. sınıf matematik dersleri için ise açık uçlu veya açık uçlu ve kısa cevaplı sorular kullanılacaktır.</a:t>
            </a:r>
            <a:endParaRPr lang="tr-TR" sz="2000" b="0" dirty="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2125447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4580" y="1384300"/>
            <a:ext cx="10027920" cy="3670300"/>
          </a:xfrm>
        </p:spPr>
        <p:txBody>
          <a:bodyPr>
            <a:normAutofit/>
          </a:bodyPr>
          <a:lstStyle/>
          <a:p>
            <a:pPr>
              <a:buFont typeface="Wingdings" pitchFamily="2" charset="2"/>
              <a:buChar char="q"/>
            </a:pPr>
            <a:r>
              <a:rPr lang="tr-TR" sz="2000" b="0" dirty="0">
                <a:latin typeface="Calibri" pitchFamily="34" charset="0"/>
                <a:ea typeface="Calibri" pitchFamily="34" charset="0"/>
                <a:cs typeface="Calibri" pitchFamily="34" charset="0"/>
              </a:rPr>
              <a:t>6. sınıf Türkçe dersi ortak yazılı sınavında yer alan çoktan seçmeli soruların değerlendirilmesi ve açık uçlu/kısa cevaplı </a:t>
            </a:r>
            <a:r>
              <a:rPr lang="tr-TR" sz="2000" b="0" dirty="0" smtClean="0">
                <a:latin typeface="Calibri" pitchFamily="34" charset="0"/>
                <a:ea typeface="Calibri" pitchFamily="34" charset="0"/>
                <a:cs typeface="Calibri" pitchFamily="34" charset="0"/>
              </a:rPr>
              <a:t>soruların </a:t>
            </a:r>
            <a:r>
              <a:rPr lang="tr-TR" sz="2000" b="0" dirty="0">
                <a:latin typeface="Calibri" pitchFamily="34" charset="0"/>
                <a:ea typeface="Calibri" pitchFamily="34" charset="0"/>
                <a:cs typeface="Calibri" pitchFamily="34" charset="0"/>
              </a:rPr>
              <a:t>puanlanması ülke genelinde ortak </a:t>
            </a:r>
            <a:r>
              <a:rPr lang="tr-TR" sz="2000" b="0" dirty="0" smtClean="0">
                <a:latin typeface="Calibri" pitchFamily="34" charset="0"/>
                <a:ea typeface="Calibri" pitchFamily="34" charset="0"/>
                <a:cs typeface="Calibri" pitchFamily="34" charset="0"/>
              </a:rPr>
              <a:t>yapılacaktır.</a:t>
            </a:r>
          </a:p>
          <a:p>
            <a:pPr>
              <a:buFont typeface="Wingdings" pitchFamily="2" charset="2"/>
              <a:buChar char="q"/>
            </a:pPr>
            <a:endParaRPr lang="tr-TR" sz="2000" b="0" dirty="0" smtClean="0">
              <a:latin typeface="Calibri" pitchFamily="34" charset="0"/>
              <a:ea typeface="Calibri" pitchFamily="34" charset="0"/>
              <a:cs typeface="Calibri" pitchFamily="34" charset="0"/>
            </a:endParaRPr>
          </a:p>
          <a:p>
            <a:pPr>
              <a:buFont typeface="Wingdings" pitchFamily="2" charset="2"/>
              <a:buChar char="q"/>
            </a:pPr>
            <a:r>
              <a:rPr lang="tr-TR" sz="2000" b="0" dirty="0">
                <a:solidFill>
                  <a:srgbClr val="FF0000"/>
                </a:solidFill>
                <a:latin typeface="Calibri" pitchFamily="34" charset="0"/>
                <a:ea typeface="Calibri" pitchFamily="34" charset="0"/>
                <a:cs typeface="Calibri" pitchFamily="34" charset="0"/>
              </a:rPr>
              <a:t>6. sınıf Türkçe dersinin değerlendirilmesi il ölçme değerlendirme merkezi müdürlüklerince; </a:t>
            </a:r>
            <a:endParaRPr lang="tr-TR" sz="2000" b="0" dirty="0" smtClean="0">
              <a:solidFill>
                <a:srgbClr val="FF0000"/>
              </a:solidFill>
              <a:latin typeface="Calibri" pitchFamily="34" charset="0"/>
              <a:ea typeface="Calibri" pitchFamily="34" charset="0"/>
              <a:cs typeface="Calibri" pitchFamily="34" charset="0"/>
            </a:endParaRPr>
          </a:p>
          <a:p>
            <a:pPr>
              <a:buFont typeface="Wingdings" pitchFamily="2" charset="2"/>
              <a:buChar char="q"/>
            </a:pPr>
            <a:endParaRPr lang="tr-TR" sz="2000" b="0" dirty="0" smtClean="0">
              <a:latin typeface="Calibri" pitchFamily="34" charset="0"/>
              <a:ea typeface="Calibri" pitchFamily="34" charset="0"/>
              <a:cs typeface="Calibri" pitchFamily="34" charset="0"/>
            </a:endParaRPr>
          </a:p>
          <a:p>
            <a:pPr>
              <a:buFont typeface="Wingdings" pitchFamily="2" charset="2"/>
              <a:buChar char="q"/>
            </a:pPr>
            <a:r>
              <a:rPr lang="tr-TR" sz="2000" b="0" dirty="0">
                <a:latin typeface="Calibri" pitchFamily="34" charset="0"/>
                <a:ea typeface="Calibri" pitchFamily="34" charset="0"/>
                <a:cs typeface="Calibri" pitchFamily="34" charset="0"/>
              </a:rPr>
              <a:t>6. sınıf matematik, 9. sınıf Türk dili ve edebiyatı ile 9. sınıf matematik dersi ortak yazılı sınavlarının değerlendirilmesi okul müdürlüklerince alınan karar doğrultusunda yapılacaktır </a:t>
            </a:r>
            <a:r>
              <a:rPr lang="tr-TR" sz="2000" b="0" i="1" dirty="0">
                <a:latin typeface="Calibri" pitchFamily="34" charset="0"/>
                <a:ea typeface="Calibri" pitchFamily="34" charset="0"/>
                <a:cs typeface="Calibri" pitchFamily="34" charset="0"/>
              </a:rPr>
              <a:t>(Bu sınavların değerlendirilmesi </a:t>
            </a:r>
            <a:r>
              <a:rPr lang="tr-TR" sz="2000" b="0" i="1" dirty="0">
                <a:solidFill>
                  <a:srgbClr val="FF0000"/>
                </a:solidFill>
                <a:latin typeface="Calibri" pitchFamily="34" charset="0"/>
                <a:ea typeface="Calibri" pitchFamily="34" charset="0"/>
                <a:cs typeface="Calibri" pitchFamily="34" charset="0"/>
              </a:rPr>
              <a:t>ilgili dersin öğretmenleri, eğitim kurumu sınıf/alan zümreleri ya da komşu okul eğitim </a:t>
            </a:r>
            <a:r>
              <a:rPr lang="tr-TR" sz="2000" b="0" i="1" dirty="0" smtClean="0">
                <a:solidFill>
                  <a:srgbClr val="FF0000"/>
                </a:solidFill>
                <a:latin typeface="Calibri" pitchFamily="34" charset="0"/>
                <a:ea typeface="Calibri" pitchFamily="34" charset="0"/>
                <a:cs typeface="Calibri" pitchFamily="34" charset="0"/>
              </a:rPr>
              <a:t>kurumu </a:t>
            </a:r>
            <a:r>
              <a:rPr lang="tr-TR" sz="2000" b="0" i="1" dirty="0">
                <a:solidFill>
                  <a:srgbClr val="FF0000"/>
                </a:solidFill>
                <a:latin typeface="Calibri" pitchFamily="34" charset="0"/>
                <a:ea typeface="Calibri" pitchFamily="34" charset="0"/>
                <a:cs typeface="Calibri" pitchFamily="34" charset="0"/>
              </a:rPr>
              <a:t>sınıf/alan zümre öğretmenleri tarafından yapılabilir</a:t>
            </a:r>
            <a:r>
              <a:rPr lang="tr-TR" sz="2000" b="0" i="1" dirty="0" smtClean="0">
                <a:latin typeface="Calibri" pitchFamily="34" charset="0"/>
                <a:ea typeface="Calibri" pitchFamily="34" charset="0"/>
                <a:cs typeface="Calibri" pitchFamily="34" charset="0"/>
              </a:rPr>
              <a:t>.).</a:t>
            </a:r>
          </a:p>
          <a:p>
            <a:pPr marL="0" indent="0"/>
            <a:endParaRPr lang="tr-TR" sz="2000" b="0" i="1" dirty="0" smtClean="0">
              <a:latin typeface="Calibri" pitchFamily="34" charset="0"/>
              <a:ea typeface="Calibri" pitchFamily="34" charset="0"/>
              <a:cs typeface="Calibri" pitchFamily="34" charset="0"/>
            </a:endParaRPr>
          </a:p>
        </p:txBody>
      </p:sp>
      <p:sp>
        <p:nvSpPr>
          <p:cNvPr id="4" name="Başlık 1"/>
          <p:cNvSpPr>
            <a:spLocks noGrp="1"/>
          </p:cNvSpPr>
          <p:nvPr>
            <p:ph type="title"/>
          </p:nvPr>
        </p:nvSpPr>
        <p:spPr>
          <a:xfrm>
            <a:off x="1097280" y="365760"/>
            <a:ext cx="10027920" cy="1259840"/>
          </a:xfrm>
        </p:spPr>
        <p:txBody>
          <a:bodyPr>
            <a:normAutofit/>
          </a:bodyPr>
          <a:lstStyle/>
          <a:p>
            <a:pPr algn="ctr"/>
            <a:r>
              <a:rPr lang="tr-TR" dirty="0" smtClean="0"/>
              <a:t>PUANLAMA/DEĞERLENDİRME</a:t>
            </a:r>
            <a:endParaRPr lang="tr-TR" dirty="0"/>
          </a:p>
        </p:txBody>
      </p:sp>
    </p:spTree>
    <p:extLst>
      <p:ext uri="{BB962C8B-B14F-4D97-AF65-F5344CB8AC3E}">
        <p14:creationId xmlns:p14="http://schemas.microsoft.com/office/powerpoint/2010/main" val="418930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029237" y="0"/>
            <a:ext cx="516276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0" y="233742"/>
            <a:ext cx="2336800" cy="5262979"/>
          </a:xfrm>
          <a:prstGeom prst="rect">
            <a:avLst/>
          </a:prstGeom>
        </p:spPr>
        <p:txBody>
          <a:bodyPr wrap="square">
            <a:spAutoFit/>
          </a:bodyPr>
          <a:lstStyle/>
          <a:p>
            <a:pPr>
              <a:buFont typeface="Wingdings" pitchFamily="2" charset="2"/>
              <a:buChar char="q"/>
            </a:pPr>
            <a:r>
              <a:rPr lang="tr-TR" dirty="0" smtClean="0">
                <a:latin typeface="Calibri" pitchFamily="34" charset="0"/>
                <a:ea typeface="Calibri" pitchFamily="34" charset="0"/>
                <a:cs typeface="Calibri" pitchFamily="34" charset="0"/>
              </a:rPr>
              <a:t> </a:t>
            </a:r>
            <a:r>
              <a:rPr lang="tr-TR" sz="2400" dirty="0" smtClean="0">
                <a:latin typeface="Calibri" pitchFamily="34" charset="0"/>
                <a:ea typeface="Calibri" pitchFamily="34" charset="0"/>
                <a:cs typeface="Calibri" pitchFamily="34" charset="0"/>
              </a:rPr>
              <a:t>6</a:t>
            </a:r>
            <a:r>
              <a:rPr lang="tr-TR" sz="2400" dirty="0">
                <a:latin typeface="Calibri" pitchFamily="34" charset="0"/>
                <a:ea typeface="Calibri" pitchFamily="34" charset="0"/>
                <a:cs typeface="Calibri" pitchFamily="34" charset="0"/>
              </a:rPr>
              <a:t>. sınıf Türkçe dersi ortak yazılı sınavına ait öğrenci cevap kâğıdında çoktan seçmeli ve açık uçlu veya açık uçlu ve kısa cevaplı soruların cevaplarının kodlanacağı/yazılacağı alanlar bir arada bulunmaktadır.</a:t>
            </a:r>
            <a:endParaRPr lang="tr-TR" sz="2400" i="1" dirty="0">
              <a:latin typeface="Calibri" pitchFamily="34" charset="0"/>
              <a:ea typeface="Calibri" pitchFamily="34" charset="0"/>
              <a:cs typeface="Calibri" pitchFamily="34" charset="0"/>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8321" y="-1"/>
            <a:ext cx="4880203"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8874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508001"/>
            <a:ext cx="10027920" cy="4172478"/>
          </a:xfrm>
        </p:spPr>
        <p:txBody>
          <a:bodyPr>
            <a:normAutofit fontScale="92500" lnSpcReduction="20000"/>
          </a:bodyPr>
          <a:lstStyle/>
          <a:p>
            <a:pPr>
              <a:buFont typeface="Wingdings" pitchFamily="2" charset="2"/>
              <a:buChar char="q"/>
            </a:pPr>
            <a:r>
              <a:rPr lang="tr-TR" sz="2000" b="0" dirty="0">
                <a:latin typeface="Calibri" pitchFamily="34" charset="0"/>
                <a:ea typeface="Calibri" pitchFamily="34" charset="0"/>
                <a:cs typeface="Calibri" pitchFamily="34" charset="0"/>
              </a:rPr>
              <a:t>6. sınıf Türkçe, 6. sınıf matematik, 9. sınıf Türk dili ve edebiyatı ile 9. sınıf matematik derslerinin ortak yazılı sınav kâğıtları </a:t>
            </a:r>
            <a:r>
              <a:rPr lang="tr-TR" sz="2000" b="0" dirty="0">
                <a:solidFill>
                  <a:schemeClr val="accent3"/>
                </a:solidFill>
                <a:latin typeface="Calibri" pitchFamily="34" charset="0"/>
                <a:ea typeface="Calibri" pitchFamily="34" charset="0"/>
                <a:cs typeface="Calibri" pitchFamily="34" charset="0"/>
              </a:rPr>
              <a:t>ortakyazilisinav.meb.gov.tr</a:t>
            </a:r>
            <a:r>
              <a:rPr lang="tr-TR" sz="2000" b="0" dirty="0">
                <a:latin typeface="Calibri" pitchFamily="34" charset="0"/>
                <a:ea typeface="Calibri" pitchFamily="34" charset="0"/>
                <a:cs typeface="Calibri" pitchFamily="34" charset="0"/>
              </a:rPr>
              <a:t> adresinden indirilecektir. Bu kâğıtların indirilmesi ve çoğaltılması okul müdürlüklerince yapılacaktır</a:t>
            </a:r>
            <a:r>
              <a:rPr lang="tr-TR" sz="2000" b="0" dirty="0" smtClean="0">
                <a:latin typeface="Calibri" pitchFamily="34" charset="0"/>
                <a:ea typeface="Calibri" pitchFamily="34" charset="0"/>
                <a:cs typeface="Calibri" pitchFamily="34" charset="0"/>
              </a:rPr>
              <a:t>.</a:t>
            </a:r>
          </a:p>
          <a:p>
            <a:pPr>
              <a:buFont typeface="Wingdings" pitchFamily="2" charset="2"/>
              <a:buChar char="q"/>
            </a:pPr>
            <a:r>
              <a:rPr lang="tr-TR" sz="2000" dirty="0" smtClean="0">
                <a:solidFill>
                  <a:srgbClr val="FF0000"/>
                </a:solidFill>
                <a:latin typeface="Calibri" pitchFamily="34" charset="0"/>
                <a:ea typeface="Calibri" pitchFamily="34" charset="0"/>
                <a:cs typeface="Calibri" pitchFamily="34" charset="0"/>
              </a:rPr>
              <a:t>Okul müdürleri bu adresten test girişini mutlaka yapmalı ve sorunla karşılaşırsa Ölçme Değerlendirme Merkezi ile iletişime geçmelidir.</a:t>
            </a:r>
          </a:p>
          <a:p>
            <a:pPr>
              <a:buFont typeface="Wingdings" pitchFamily="2" charset="2"/>
              <a:buChar char="q"/>
            </a:pPr>
            <a:r>
              <a:rPr lang="tr-TR" sz="2000" dirty="0" smtClean="0">
                <a:solidFill>
                  <a:srgbClr val="FF0000"/>
                </a:solidFill>
                <a:latin typeface="Calibri" pitchFamily="34" charset="0"/>
                <a:ea typeface="Calibri" pitchFamily="34" charset="0"/>
                <a:cs typeface="Calibri" pitchFamily="34" charset="0"/>
              </a:rPr>
              <a:t>Not: </a:t>
            </a:r>
            <a:r>
              <a:rPr lang="tr-TR" sz="2000" dirty="0" smtClean="0">
                <a:latin typeface="Calibri" pitchFamily="34" charset="0"/>
                <a:ea typeface="Calibri" pitchFamily="34" charset="0"/>
                <a:cs typeface="Calibri" pitchFamily="34" charset="0"/>
              </a:rPr>
              <a:t>Hem ilkokul hem ortaokul olan okullarda müdür yardımcısı bilgileri ile de kontrol yapılabilir. </a:t>
            </a:r>
            <a:r>
              <a:rPr lang="tr-TR" sz="2000" dirty="0" smtClean="0">
                <a:solidFill>
                  <a:srgbClr val="FF0000"/>
                </a:solidFill>
                <a:latin typeface="Calibri" pitchFamily="34" charset="0"/>
                <a:ea typeface="Calibri" pitchFamily="34" charset="0"/>
                <a:cs typeface="Calibri" pitchFamily="34" charset="0"/>
              </a:rPr>
              <a:t>Normal şartlarda tanımlama kurum müdürü </a:t>
            </a:r>
            <a:r>
              <a:rPr lang="tr-TR" sz="2000" dirty="0" err="1" smtClean="0">
                <a:solidFill>
                  <a:srgbClr val="FF0000"/>
                </a:solidFill>
                <a:latin typeface="Calibri" pitchFamily="34" charset="0"/>
                <a:ea typeface="Calibri" pitchFamily="34" charset="0"/>
                <a:cs typeface="Calibri" pitchFamily="34" charset="0"/>
              </a:rPr>
              <a:t>mebbis</a:t>
            </a:r>
            <a:r>
              <a:rPr lang="tr-TR" sz="2000" dirty="0" smtClean="0">
                <a:solidFill>
                  <a:srgbClr val="FF0000"/>
                </a:solidFill>
                <a:latin typeface="Calibri" pitchFamily="34" charset="0"/>
                <a:ea typeface="Calibri" pitchFamily="34" charset="0"/>
                <a:cs typeface="Calibri" pitchFamily="34" charset="0"/>
              </a:rPr>
              <a:t> bilgileriyledir.</a:t>
            </a:r>
            <a:endParaRPr lang="tr-TR" sz="2000" dirty="0">
              <a:solidFill>
                <a:srgbClr val="FF0000"/>
              </a:solidFill>
              <a:latin typeface="Calibri" pitchFamily="34" charset="0"/>
              <a:ea typeface="Calibri" pitchFamily="34" charset="0"/>
              <a:cs typeface="Calibri" pitchFamily="34" charset="0"/>
            </a:endParaRPr>
          </a:p>
          <a:p>
            <a:pPr>
              <a:buFont typeface="Wingdings" pitchFamily="2" charset="2"/>
              <a:buChar char="q"/>
            </a:pPr>
            <a:r>
              <a:rPr lang="tr-TR" sz="2000" b="0" dirty="0" smtClean="0">
                <a:solidFill>
                  <a:srgbClr val="FF0000"/>
                </a:solidFill>
                <a:latin typeface="Calibri" pitchFamily="34" charset="0"/>
                <a:ea typeface="Calibri" pitchFamily="34" charset="0"/>
                <a:cs typeface="Calibri" pitchFamily="34" charset="0"/>
              </a:rPr>
              <a:t>6</a:t>
            </a:r>
            <a:r>
              <a:rPr lang="tr-TR" sz="2000" b="0" dirty="0">
                <a:solidFill>
                  <a:srgbClr val="FF0000"/>
                </a:solidFill>
                <a:latin typeface="Calibri" pitchFamily="34" charset="0"/>
                <a:ea typeface="Calibri" pitchFamily="34" charset="0"/>
                <a:cs typeface="Calibri" pitchFamily="34" charset="0"/>
              </a:rPr>
              <a:t>. sınıf Türkçe dersi ortak yazılı sınavına ait </a:t>
            </a:r>
            <a:r>
              <a:rPr lang="tr-TR" sz="2000" b="0" dirty="0" smtClean="0">
                <a:solidFill>
                  <a:srgbClr val="FF0000"/>
                </a:solidFill>
                <a:latin typeface="Calibri" pitchFamily="34" charset="0"/>
                <a:ea typeface="Calibri" pitchFamily="34" charset="0"/>
                <a:cs typeface="Calibri" pitchFamily="34" charset="0"/>
              </a:rPr>
              <a:t>öğrenci </a:t>
            </a:r>
            <a:r>
              <a:rPr lang="tr-TR" sz="2000" b="0" dirty="0">
                <a:solidFill>
                  <a:srgbClr val="FF0000"/>
                </a:solidFill>
                <a:latin typeface="Calibri" pitchFamily="34" charset="0"/>
                <a:ea typeface="Calibri" pitchFamily="34" charset="0"/>
                <a:cs typeface="Calibri" pitchFamily="34" charset="0"/>
              </a:rPr>
              <a:t>cevap kâğıtlarının basımı </a:t>
            </a:r>
            <a:r>
              <a:rPr lang="tr-TR" sz="2000" b="0" dirty="0" smtClean="0">
                <a:solidFill>
                  <a:srgbClr val="FF0000"/>
                </a:solidFill>
                <a:latin typeface="Calibri" pitchFamily="34" charset="0"/>
                <a:ea typeface="Calibri" pitchFamily="34" charset="0"/>
                <a:cs typeface="Calibri" pitchFamily="34" charset="0"/>
              </a:rPr>
              <a:t> </a:t>
            </a:r>
            <a:r>
              <a:rPr lang="tr-TR" sz="2000" b="0" dirty="0">
                <a:solidFill>
                  <a:srgbClr val="FF0000"/>
                </a:solidFill>
                <a:latin typeface="Calibri" pitchFamily="34" charset="0"/>
                <a:ea typeface="Calibri" pitchFamily="34" charset="0"/>
                <a:cs typeface="Calibri" pitchFamily="34" charset="0"/>
              </a:rPr>
              <a:t>il ölçme değerlendirme merkezi müdürlüklerince yapılacaktır</a:t>
            </a:r>
            <a:r>
              <a:rPr lang="tr-TR" sz="2000" b="0" dirty="0" smtClean="0">
                <a:solidFill>
                  <a:srgbClr val="FF0000"/>
                </a:solidFill>
                <a:latin typeface="Calibri" pitchFamily="34" charset="0"/>
                <a:ea typeface="Calibri" pitchFamily="34" charset="0"/>
                <a:cs typeface="Calibri" pitchFamily="34" charset="0"/>
              </a:rPr>
              <a:t>.</a:t>
            </a:r>
          </a:p>
          <a:p>
            <a:pPr>
              <a:buFont typeface="Wingdings" pitchFamily="2" charset="2"/>
              <a:buChar char="q"/>
            </a:pPr>
            <a:r>
              <a:rPr lang="tr-TR" sz="2000" b="0" dirty="0" smtClean="0">
                <a:latin typeface="Calibri" pitchFamily="34" charset="0"/>
                <a:ea typeface="Calibri" pitchFamily="34" charset="0"/>
                <a:cs typeface="Calibri" pitchFamily="34" charset="0"/>
              </a:rPr>
              <a:t>6</a:t>
            </a:r>
            <a:r>
              <a:rPr lang="tr-TR" sz="2000" b="0" dirty="0">
                <a:latin typeface="Calibri" pitchFamily="34" charset="0"/>
                <a:ea typeface="Calibri" pitchFamily="34" charset="0"/>
                <a:cs typeface="Calibri" pitchFamily="34" charset="0"/>
              </a:rPr>
              <a:t>. sınıf matematik, 9. sınıf Türk dili ve edebiyatı ile 9. sınıf matematik dersleri için ortak yazılı sınav kâğıdı kullanılacaktır. </a:t>
            </a:r>
            <a:r>
              <a:rPr lang="tr-TR" sz="2000" b="0" dirty="0">
                <a:solidFill>
                  <a:srgbClr val="FF0000"/>
                </a:solidFill>
                <a:latin typeface="Calibri" pitchFamily="34" charset="0"/>
                <a:ea typeface="Calibri" pitchFamily="34" charset="0"/>
                <a:cs typeface="Calibri" pitchFamily="34" charset="0"/>
              </a:rPr>
              <a:t>Bu sebeple ayrı </a:t>
            </a:r>
            <a:r>
              <a:rPr lang="tr-TR" sz="2000" b="0" dirty="0" smtClean="0">
                <a:solidFill>
                  <a:srgbClr val="FF0000"/>
                </a:solidFill>
                <a:latin typeface="Calibri" pitchFamily="34" charset="0"/>
                <a:ea typeface="Calibri" pitchFamily="34" charset="0"/>
                <a:cs typeface="Calibri" pitchFamily="34" charset="0"/>
              </a:rPr>
              <a:t>bir </a:t>
            </a:r>
            <a:r>
              <a:rPr lang="tr-TR" sz="2000" b="0" dirty="0">
                <a:solidFill>
                  <a:srgbClr val="FF0000"/>
                </a:solidFill>
                <a:latin typeface="Calibri" pitchFamily="34" charset="0"/>
                <a:ea typeface="Calibri" pitchFamily="34" charset="0"/>
                <a:cs typeface="Calibri" pitchFamily="34" charset="0"/>
              </a:rPr>
              <a:t>cevap kâğıdı </a:t>
            </a:r>
            <a:r>
              <a:rPr lang="tr-TR" sz="2000" b="0" dirty="0" smtClean="0">
                <a:solidFill>
                  <a:srgbClr val="FF0000"/>
                </a:solidFill>
                <a:latin typeface="Calibri" pitchFamily="34" charset="0"/>
                <a:ea typeface="Calibri" pitchFamily="34" charset="0"/>
                <a:cs typeface="Calibri" pitchFamily="34" charset="0"/>
              </a:rPr>
              <a:t>kullanılmayacaktır.</a:t>
            </a:r>
          </a:p>
          <a:p>
            <a:pPr>
              <a:buFont typeface="Wingdings" pitchFamily="2" charset="2"/>
              <a:buChar char="q"/>
            </a:pPr>
            <a:r>
              <a:rPr lang="tr-TR" sz="2200" b="0" dirty="0" smtClean="0">
                <a:solidFill>
                  <a:srgbClr val="FF0000"/>
                </a:solidFill>
                <a:latin typeface="Calibri" pitchFamily="34" charset="0"/>
                <a:ea typeface="Calibri" pitchFamily="34" charset="0"/>
                <a:cs typeface="Calibri" pitchFamily="34" charset="0"/>
              </a:rPr>
              <a:t>İl geneli sınavı </a:t>
            </a:r>
            <a:r>
              <a:rPr lang="tr-TR" sz="2200" b="0" dirty="0">
                <a:latin typeface="Calibri" pitchFamily="34" charset="0"/>
                <a:ea typeface="Calibri" pitchFamily="34" charset="0"/>
                <a:cs typeface="Calibri" pitchFamily="34" charset="0"/>
              </a:rPr>
              <a:t>öncesi, okulunda okutulmakta olan ders kitaplarını ve okul türünü dikkate alarak uygun soru kitapçıklarını/ortak yazılı sınav kâğıtlarını </a:t>
            </a:r>
            <a:r>
              <a:rPr lang="tr-TR" sz="2200" b="0" dirty="0">
                <a:latin typeface="Calibri" pitchFamily="34" charset="0"/>
                <a:ea typeface="Calibri" pitchFamily="34" charset="0"/>
                <a:cs typeface="Calibri" pitchFamily="34" charset="0"/>
                <a:hlinkClick r:id="rId2"/>
              </a:rPr>
              <a:t>https://</a:t>
            </a:r>
            <a:r>
              <a:rPr lang="tr-TR" sz="2200" b="0" dirty="0" smtClean="0">
                <a:latin typeface="Calibri" pitchFamily="34" charset="0"/>
                <a:ea typeface="Calibri" pitchFamily="34" charset="0"/>
                <a:cs typeface="Calibri" pitchFamily="34" charset="0"/>
                <a:hlinkClick r:id="rId2"/>
              </a:rPr>
              <a:t>odmplatform.meb.gov.tr</a:t>
            </a:r>
            <a:r>
              <a:rPr lang="tr-TR" sz="2200" b="0" dirty="0" smtClean="0">
                <a:latin typeface="Calibri" pitchFamily="34" charset="0"/>
                <a:ea typeface="Calibri" pitchFamily="34" charset="0"/>
                <a:cs typeface="Calibri" pitchFamily="34" charset="0"/>
              </a:rPr>
              <a:t> adresinden </a:t>
            </a:r>
            <a:r>
              <a:rPr lang="tr-TR" sz="2200" b="0" dirty="0">
                <a:latin typeface="Calibri" pitchFamily="34" charset="0"/>
                <a:ea typeface="Calibri" pitchFamily="34" charset="0"/>
                <a:cs typeface="Calibri" pitchFamily="34" charset="0"/>
              </a:rPr>
              <a:t>indirmek, öğrenci sayısına göre çoğaltarak hazır hâle getirmek </a:t>
            </a:r>
          </a:p>
          <a:p>
            <a:pPr>
              <a:buFont typeface="Wingdings" pitchFamily="2" charset="2"/>
              <a:buChar char="q"/>
            </a:pPr>
            <a:endParaRPr lang="tr-TR" sz="2000" b="0" dirty="0" smtClean="0">
              <a:solidFill>
                <a:srgbClr val="FF0000"/>
              </a:solidFill>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97376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660400"/>
            <a:ext cx="10027920" cy="4394199"/>
          </a:xfrm>
        </p:spPr>
        <p:txBody>
          <a:bodyPr>
            <a:normAutofit lnSpcReduction="10000"/>
          </a:bodyPr>
          <a:lstStyle/>
          <a:p>
            <a:pPr>
              <a:buFont typeface="Wingdings" pitchFamily="2" charset="2"/>
              <a:buChar char="q"/>
            </a:pPr>
            <a:r>
              <a:rPr lang="tr-TR" sz="2000" b="0" dirty="0" smtClean="0">
                <a:latin typeface="Calibri" pitchFamily="34" charset="0"/>
                <a:ea typeface="Calibri" pitchFamily="34" charset="0"/>
                <a:cs typeface="Calibri" pitchFamily="34" charset="0"/>
              </a:rPr>
              <a:t>Okul </a:t>
            </a:r>
            <a:r>
              <a:rPr lang="tr-TR" sz="2000" b="0" dirty="0">
                <a:latin typeface="Calibri" pitchFamily="34" charset="0"/>
                <a:ea typeface="Calibri" pitchFamily="34" charset="0"/>
                <a:cs typeface="Calibri" pitchFamily="34" charset="0"/>
              </a:rPr>
              <a:t>müdürlüklerince </a:t>
            </a:r>
            <a:r>
              <a:rPr lang="tr-TR" sz="2000" b="0" dirty="0">
                <a:solidFill>
                  <a:srgbClr val="FF0000"/>
                </a:solidFill>
                <a:latin typeface="Calibri" pitchFamily="34" charset="0"/>
                <a:ea typeface="Calibri" pitchFamily="34" charset="0"/>
                <a:cs typeface="Calibri" pitchFamily="34" charset="0"/>
              </a:rPr>
              <a:t>soru kitapçıklarının/ortak yazılı sınav kâğıtlarının indirilme saatleri; </a:t>
            </a:r>
            <a:endParaRPr lang="tr-TR" sz="2000" b="0" dirty="0" smtClean="0">
              <a:solidFill>
                <a:srgbClr val="FF0000"/>
              </a:solidFill>
              <a:latin typeface="Calibri" pitchFamily="34" charset="0"/>
              <a:ea typeface="Calibri" pitchFamily="34" charset="0"/>
              <a:cs typeface="Calibri" pitchFamily="34" charset="0"/>
            </a:endParaRPr>
          </a:p>
          <a:p>
            <a:pPr marL="0" indent="0"/>
            <a:r>
              <a:rPr lang="tr-TR" sz="2000" b="0" dirty="0" smtClean="0">
                <a:latin typeface="Calibri" pitchFamily="34" charset="0"/>
                <a:ea typeface="Calibri" pitchFamily="34" charset="0"/>
                <a:cs typeface="Calibri" pitchFamily="34" charset="0"/>
              </a:rPr>
              <a:t>• </a:t>
            </a:r>
            <a:r>
              <a:rPr lang="tr-TR" sz="2000" b="0" dirty="0">
                <a:latin typeface="Calibri" pitchFamily="34" charset="0"/>
                <a:ea typeface="Calibri" pitchFamily="34" charset="0"/>
                <a:cs typeface="Calibri" pitchFamily="34" charset="0"/>
              </a:rPr>
              <a:t>Tam gün eğitim yapan ve ikili eğitim yapan okulların sabahçı grupları için </a:t>
            </a:r>
            <a:r>
              <a:rPr lang="tr-TR" sz="2000" dirty="0">
                <a:solidFill>
                  <a:srgbClr val="FF0000"/>
                </a:solidFill>
                <a:latin typeface="Calibri" pitchFamily="34" charset="0"/>
                <a:ea typeface="Calibri" pitchFamily="34" charset="0"/>
                <a:cs typeface="Calibri" pitchFamily="34" charset="0"/>
              </a:rPr>
              <a:t>07.00-09.25</a:t>
            </a:r>
            <a:r>
              <a:rPr lang="tr-TR" sz="2000" b="0" dirty="0">
                <a:latin typeface="Calibri" pitchFamily="34" charset="0"/>
                <a:ea typeface="Calibri" pitchFamily="34" charset="0"/>
                <a:cs typeface="Calibri" pitchFamily="34" charset="0"/>
              </a:rPr>
              <a:t>, </a:t>
            </a:r>
            <a:endParaRPr lang="tr-TR" sz="2000" b="0" dirty="0" smtClean="0">
              <a:latin typeface="Calibri" pitchFamily="34" charset="0"/>
              <a:ea typeface="Calibri" pitchFamily="34" charset="0"/>
              <a:cs typeface="Calibri" pitchFamily="34" charset="0"/>
            </a:endParaRPr>
          </a:p>
          <a:p>
            <a:pPr marL="0" indent="0"/>
            <a:r>
              <a:rPr lang="tr-TR" sz="2000" b="0" dirty="0" smtClean="0">
                <a:latin typeface="Calibri" pitchFamily="34" charset="0"/>
                <a:ea typeface="Calibri" pitchFamily="34" charset="0"/>
                <a:cs typeface="Calibri" pitchFamily="34" charset="0"/>
              </a:rPr>
              <a:t>• </a:t>
            </a:r>
            <a:r>
              <a:rPr lang="tr-TR" sz="2000" b="0" dirty="0">
                <a:latin typeface="Calibri" pitchFamily="34" charset="0"/>
                <a:ea typeface="Calibri" pitchFamily="34" charset="0"/>
                <a:cs typeface="Calibri" pitchFamily="34" charset="0"/>
              </a:rPr>
              <a:t>İkili eğitim yapan okulların öğlenci grupları için </a:t>
            </a:r>
            <a:r>
              <a:rPr lang="tr-TR" sz="2000" dirty="0">
                <a:solidFill>
                  <a:srgbClr val="FF0000"/>
                </a:solidFill>
                <a:latin typeface="Calibri" pitchFamily="34" charset="0"/>
                <a:ea typeface="Calibri" pitchFamily="34" charset="0"/>
                <a:cs typeface="Calibri" pitchFamily="34" charset="0"/>
              </a:rPr>
              <a:t>12.00-13.45</a:t>
            </a:r>
            <a:r>
              <a:rPr lang="tr-TR" sz="2000" b="0" dirty="0">
                <a:latin typeface="Calibri" pitchFamily="34" charset="0"/>
                <a:ea typeface="Calibri" pitchFamily="34" charset="0"/>
                <a:cs typeface="Calibri" pitchFamily="34" charset="0"/>
              </a:rPr>
              <a:t> arasındadır. </a:t>
            </a:r>
            <a:endParaRPr lang="tr-TR" sz="2000" b="0" dirty="0" smtClean="0">
              <a:latin typeface="Calibri" pitchFamily="34" charset="0"/>
              <a:ea typeface="Calibri" pitchFamily="34" charset="0"/>
              <a:cs typeface="Calibri" pitchFamily="34" charset="0"/>
            </a:endParaRPr>
          </a:p>
          <a:p>
            <a:pPr marL="0" indent="0"/>
            <a:endParaRPr lang="tr-TR" sz="2000" b="0" dirty="0">
              <a:latin typeface="Calibri" pitchFamily="34" charset="0"/>
              <a:ea typeface="Calibri" pitchFamily="34" charset="0"/>
              <a:cs typeface="Calibri" pitchFamily="34" charset="0"/>
            </a:endParaRPr>
          </a:p>
          <a:p>
            <a:pPr>
              <a:buFont typeface="Wingdings" pitchFamily="2" charset="2"/>
              <a:buChar char="q"/>
            </a:pPr>
            <a:r>
              <a:rPr lang="tr-TR" sz="2000" b="0" dirty="0" smtClean="0">
                <a:latin typeface="Calibri" pitchFamily="34" charset="0"/>
                <a:ea typeface="Calibri" pitchFamily="34" charset="0"/>
                <a:cs typeface="Calibri" pitchFamily="34" charset="0"/>
              </a:rPr>
              <a:t>Ortak </a:t>
            </a:r>
            <a:r>
              <a:rPr lang="tr-TR" sz="2000" b="0" dirty="0">
                <a:latin typeface="Calibri" pitchFamily="34" charset="0"/>
                <a:ea typeface="Calibri" pitchFamily="34" charset="0"/>
                <a:cs typeface="Calibri" pitchFamily="34" charset="0"/>
              </a:rPr>
              <a:t>yazılı sınavlar, sınav uygulama takviminde </a:t>
            </a:r>
            <a:r>
              <a:rPr lang="tr-TR" sz="2000" b="0" dirty="0">
                <a:solidFill>
                  <a:srgbClr val="FF0000"/>
                </a:solidFill>
                <a:latin typeface="Calibri" pitchFamily="34" charset="0"/>
                <a:ea typeface="Calibri" pitchFamily="34" charset="0"/>
                <a:cs typeface="Calibri" pitchFamily="34" charset="0"/>
              </a:rPr>
              <a:t>belirtilen tarih ve saatlerde bir ders saatini geçmeyecek</a:t>
            </a:r>
            <a:r>
              <a:rPr lang="tr-TR" sz="2000" b="0" dirty="0">
                <a:latin typeface="Calibri" pitchFamily="34" charset="0"/>
                <a:ea typeface="Calibri" pitchFamily="34" charset="0"/>
                <a:cs typeface="Calibri" pitchFamily="34" charset="0"/>
              </a:rPr>
              <a:t> şekilde yapılacaktır</a:t>
            </a:r>
            <a:r>
              <a:rPr lang="tr-TR" sz="2000" b="0" dirty="0" smtClean="0">
                <a:latin typeface="Calibri" pitchFamily="34" charset="0"/>
                <a:ea typeface="Calibri" pitchFamily="34" charset="0"/>
                <a:cs typeface="Calibri" pitchFamily="34" charset="0"/>
              </a:rPr>
              <a:t>.</a:t>
            </a:r>
          </a:p>
          <a:p>
            <a:pPr>
              <a:buFont typeface="Wingdings" pitchFamily="2" charset="2"/>
              <a:buChar char="q"/>
            </a:pPr>
            <a:r>
              <a:rPr lang="tr-TR" sz="2000" b="0" dirty="0">
                <a:solidFill>
                  <a:srgbClr val="FF0000"/>
                </a:solidFill>
                <a:latin typeface="Calibri" pitchFamily="34" charset="0"/>
                <a:ea typeface="Calibri" pitchFamily="34" charset="0"/>
                <a:cs typeface="Calibri" pitchFamily="34" charset="0"/>
              </a:rPr>
              <a:t>6. sınıf Türkçe dersi ortak yazılı sınavına ait öğrenci cevap </a:t>
            </a:r>
            <a:r>
              <a:rPr lang="tr-TR" sz="2000" b="0" dirty="0" smtClean="0">
                <a:solidFill>
                  <a:srgbClr val="FF0000"/>
                </a:solidFill>
                <a:latin typeface="Calibri" pitchFamily="34" charset="0"/>
                <a:ea typeface="Calibri" pitchFamily="34" charset="0"/>
                <a:cs typeface="Calibri" pitchFamily="34" charset="0"/>
              </a:rPr>
              <a:t>kâğıtları okul müdürlüklerince 25 Mart 2024te  ilçe </a:t>
            </a:r>
            <a:r>
              <a:rPr lang="tr-TR" sz="2000" b="0" dirty="0">
                <a:solidFill>
                  <a:srgbClr val="FF0000"/>
                </a:solidFill>
                <a:latin typeface="Calibri" pitchFamily="34" charset="0"/>
                <a:ea typeface="Calibri" pitchFamily="34" charset="0"/>
                <a:cs typeface="Calibri" pitchFamily="34" charset="0"/>
              </a:rPr>
              <a:t>millî eğitim </a:t>
            </a:r>
            <a:r>
              <a:rPr lang="tr-TR" sz="2000" b="0" dirty="0" smtClean="0">
                <a:solidFill>
                  <a:srgbClr val="FF0000"/>
                </a:solidFill>
                <a:latin typeface="Calibri" pitchFamily="34" charset="0"/>
                <a:ea typeface="Calibri" pitchFamily="34" charset="0"/>
                <a:cs typeface="Calibri" pitchFamily="34" charset="0"/>
              </a:rPr>
              <a:t>müdürlüklerinden teslim alınacaktır.</a:t>
            </a:r>
          </a:p>
          <a:p>
            <a:pPr>
              <a:buFont typeface="Wingdings" pitchFamily="2" charset="2"/>
              <a:buChar char="q"/>
            </a:pPr>
            <a:r>
              <a:rPr lang="tr-TR" sz="2000" b="0" dirty="0" smtClean="0">
                <a:latin typeface="Calibri" pitchFamily="34" charset="0"/>
                <a:ea typeface="Calibri" pitchFamily="34" charset="0"/>
                <a:cs typeface="Calibri" pitchFamily="34" charset="0"/>
              </a:rPr>
              <a:t>Sınav </a:t>
            </a:r>
            <a:r>
              <a:rPr lang="tr-TR" sz="2000" b="0" dirty="0">
                <a:latin typeface="Calibri" pitchFamily="34" charset="0"/>
                <a:ea typeface="Calibri" pitchFamily="34" charset="0"/>
                <a:cs typeface="Calibri" pitchFamily="34" charset="0"/>
              </a:rPr>
              <a:t>sonrasında </a:t>
            </a:r>
            <a:r>
              <a:rPr lang="tr-TR" sz="2000" b="0" dirty="0" smtClean="0">
                <a:latin typeface="Calibri" pitchFamily="34" charset="0"/>
                <a:ea typeface="Calibri" pitchFamily="34" charset="0"/>
                <a:cs typeface="Calibri" pitchFamily="34" charset="0"/>
              </a:rPr>
              <a:t>öğrenci </a:t>
            </a:r>
            <a:r>
              <a:rPr lang="tr-TR" sz="2000" b="0" dirty="0">
                <a:latin typeface="Calibri" pitchFamily="34" charset="0"/>
                <a:ea typeface="Calibri" pitchFamily="34" charset="0"/>
                <a:cs typeface="Calibri" pitchFamily="34" charset="0"/>
              </a:rPr>
              <a:t>cevap kâğıtlarının eksiksiz ve zarar görmeden </a:t>
            </a:r>
            <a:r>
              <a:rPr lang="tr-TR" sz="2000" b="0" u="sng" dirty="0" smtClean="0">
                <a:solidFill>
                  <a:srgbClr val="FF0000"/>
                </a:solidFill>
                <a:latin typeface="Calibri" pitchFamily="34" charset="0"/>
                <a:ea typeface="Calibri" pitchFamily="34" charset="0"/>
                <a:cs typeface="Calibri" pitchFamily="34" charset="0"/>
              </a:rPr>
              <a:t>aynı gün </a:t>
            </a:r>
            <a:r>
              <a:rPr lang="tr-TR" sz="2000" b="0" dirty="0" smtClean="0">
                <a:latin typeface="Calibri" pitchFamily="34" charset="0"/>
                <a:ea typeface="Calibri" pitchFamily="34" charset="0"/>
                <a:cs typeface="Calibri" pitchFamily="34" charset="0"/>
              </a:rPr>
              <a:t>ilçe </a:t>
            </a:r>
            <a:r>
              <a:rPr lang="tr-TR" sz="2000" b="0" dirty="0">
                <a:latin typeface="Calibri" pitchFamily="34" charset="0"/>
                <a:ea typeface="Calibri" pitchFamily="34" charset="0"/>
                <a:cs typeface="Calibri" pitchFamily="34" charset="0"/>
              </a:rPr>
              <a:t>millî eğitim müdürlüklerine teslim edilmesi okul müdürlüklerinin sorumluluğundadır</a:t>
            </a:r>
            <a:r>
              <a:rPr lang="tr-TR" sz="2000" b="0" dirty="0" smtClean="0">
                <a:latin typeface="Calibri" pitchFamily="34" charset="0"/>
                <a:ea typeface="Calibri" pitchFamily="34" charset="0"/>
                <a:cs typeface="Calibri" pitchFamily="34" charset="0"/>
              </a:rPr>
              <a:t>.</a:t>
            </a:r>
          </a:p>
          <a:p>
            <a:pPr>
              <a:buFont typeface="Wingdings" pitchFamily="2" charset="2"/>
              <a:buChar char="q"/>
            </a:pPr>
            <a:r>
              <a:rPr lang="tr-TR" sz="2000" b="0" dirty="0" smtClean="0">
                <a:latin typeface="Calibri" pitchFamily="34" charset="0"/>
                <a:ea typeface="Calibri" pitchFamily="34" charset="0"/>
                <a:cs typeface="Calibri" pitchFamily="34" charset="0"/>
              </a:rPr>
              <a:t>6. Sınıf Türkçe cevap kağıtlarıyla birlikte </a:t>
            </a:r>
            <a:r>
              <a:rPr lang="tr-TR" sz="2000" b="0" dirty="0" smtClean="0">
                <a:solidFill>
                  <a:srgbClr val="FF0000"/>
                </a:solidFill>
                <a:latin typeface="Calibri" pitchFamily="34" charset="0"/>
                <a:ea typeface="Calibri" pitchFamily="34" charset="0"/>
                <a:cs typeface="Calibri" pitchFamily="34" charset="0"/>
              </a:rPr>
              <a:t>öğrenci yoklama listeleri de </a:t>
            </a:r>
            <a:r>
              <a:rPr lang="tr-TR" sz="2000" b="0" dirty="0">
                <a:solidFill>
                  <a:srgbClr val="FF0000"/>
                </a:solidFill>
                <a:latin typeface="Calibri" pitchFamily="34" charset="0"/>
                <a:ea typeface="Calibri" pitchFamily="34" charset="0"/>
                <a:cs typeface="Calibri" pitchFamily="34" charset="0"/>
              </a:rPr>
              <a:t>mutlaka </a:t>
            </a:r>
            <a:r>
              <a:rPr lang="tr-TR" sz="2000" b="0" dirty="0" smtClean="0">
                <a:latin typeface="Calibri" pitchFamily="34" charset="0"/>
                <a:ea typeface="Calibri" pitchFamily="34" charset="0"/>
                <a:cs typeface="Calibri" pitchFamily="34" charset="0"/>
              </a:rPr>
              <a:t>dönüş poşetine/sınıf zarfına konulacaktır.</a:t>
            </a:r>
            <a:endParaRPr lang="tr-TR" sz="2000" b="0" dirty="0">
              <a:latin typeface="Calibri" pitchFamily="34" charset="0"/>
              <a:ea typeface="Calibri" pitchFamily="34" charset="0"/>
              <a:cs typeface="Calibri" pitchFamily="34" charset="0"/>
            </a:endParaRPr>
          </a:p>
          <a:p>
            <a:pPr>
              <a:buFont typeface="Wingdings" pitchFamily="2" charset="2"/>
              <a:buChar char="q"/>
            </a:pPr>
            <a:endParaRPr lang="tr-TR" sz="2000" b="0" dirty="0">
              <a:solidFill>
                <a:srgbClr val="FF0000"/>
              </a:solidFill>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42842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381001"/>
            <a:ext cx="10027920" cy="4660900"/>
          </a:xfrm>
        </p:spPr>
        <p:txBody>
          <a:bodyPr>
            <a:noAutofit/>
          </a:bodyPr>
          <a:lstStyle/>
          <a:p>
            <a:pPr>
              <a:buFont typeface="Wingdings" pitchFamily="2" charset="2"/>
              <a:buChar char="q"/>
            </a:pPr>
            <a:r>
              <a:rPr lang="tr-TR" sz="2000" b="0" dirty="0" smtClean="0">
                <a:latin typeface="Calibri" pitchFamily="34" charset="0"/>
                <a:ea typeface="Calibri" pitchFamily="34" charset="0"/>
                <a:cs typeface="Calibri" pitchFamily="34" charset="0"/>
              </a:rPr>
              <a:t>Ortak </a:t>
            </a:r>
            <a:r>
              <a:rPr lang="tr-TR" sz="2000" b="0" dirty="0">
                <a:latin typeface="Calibri" pitchFamily="34" charset="0"/>
                <a:ea typeface="Calibri" pitchFamily="34" charset="0"/>
                <a:cs typeface="Calibri" pitchFamily="34" charset="0"/>
              </a:rPr>
              <a:t>yazılı sınav, sınavın yapılacağı ders saatinde o sınıfta dersi olan görevli/gözetmen öğretmen tarafından yapılacaktır. </a:t>
            </a:r>
            <a:r>
              <a:rPr lang="tr-TR" sz="2000" b="0" dirty="0">
                <a:solidFill>
                  <a:srgbClr val="FF0000"/>
                </a:solidFill>
                <a:latin typeface="Calibri" pitchFamily="34" charset="0"/>
                <a:ea typeface="Calibri" pitchFamily="34" charset="0"/>
                <a:cs typeface="Calibri" pitchFamily="34" charset="0"/>
              </a:rPr>
              <a:t>Sınavı yapılan dersin branş/alan öğretmeni sınavda gözetmen olarak görev almayacaktır. </a:t>
            </a:r>
            <a:endParaRPr lang="tr-TR" sz="2000" b="0" dirty="0" smtClean="0">
              <a:solidFill>
                <a:srgbClr val="FF0000"/>
              </a:solidFill>
              <a:latin typeface="Calibri" pitchFamily="34" charset="0"/>
              <a:ea typeface="Calibri" pitchFamily="34" charset="0"/>
              <a:cs typeface="Calibri" pitchFamily="34" charset="0"/>
            </a:endParaRPr>
          </a:p>
          <a:p>
            <a:pPr>
              <a:buFont typeface="Wingdings" pitchFamily="2" charset="2"/>
              <a:buChar char="q"/>
            </a:pPr>
            <a:r>
              <a:rPr lang="tr-TR" sz="2000" b="0" dirty="0" smtClean="0">
                <a:latin typeface="Calibri" pitchFamily="34" charset="0"/>
                <a:ea typeface="Calibri" pitchFamily="34" charset="0"/>
                <a:cs typeface="Calibri" pitchFamily="34" charset="0"/>
              </a:rPr>
              <a:t>Ortak </a:t>
            </a:r>
            <a:r>
              <a:rPr lang="tr-TR" sz="2000" b="0" dirty="0">
                <a:latin typeface="Calibri" pitchFamily="34" charset="0"/>
                <a:ea typeface="Calibri" pitchFamily="34" charset="0"/>
                <a:cs typeface="Calibri" pitchFamily="34" charset="0"/>
              </a:rPr>
              <a:t>yazılı sınavın yapılacağı tarih ve saatte sınav yapılan dersin </a:t>
            </a:r>
            <a:r>
              <a:rPr lang="tr-TR" sz="2000" b="0" dirty="0" smtClean="0">
                <a:latin typeface="Calibri" pitchFamily="34" charset="0"/>
                <a:ea typeface="Calibri" pitchFamily="34" charset="0"/>
                <a:cs typeface="Calibri" pitchFamily="34" charset="0"/>
              </a:rPr>
              <a:t>alan </a:t>
            </a:r>
            <a:r>
              <a:rPr lang="tr-TR" sz="2000" b="0" dirty="0">
                <a:latin typeface="Calibri" pitchFamily="34" charset="0"/>
                <a:ea typeface="Calibri" pitchFamily="34" charset="0"/>
                <a:cs typeface="Calibri" pitchFamily="34" charset="0"/>
              </a:rPr>
              <a:t>öğretmeninin ilgili sınıfa dersi olması durumunda </a:t>
            </a:r>
            <a:r>
              <a:rPr lang="tr-TR" sz="2000" b="0" dirty="0" smtClean="0">
                <a:latin typeface="Calibri" pitchFamily="34" charset="0"/>
                <a:ea typeface="Calibri" pitchFamily="34" charset="0"/>
                <a:cs typeface="Calibri" pitchFamily="34" charset="0"/>
              </a:rPr>
              <a:t>alan </a:t>
            </a:r>
            <a:r>
              <a:rPr lang="tr-TR" sz="2000" b="0" dirty="0">
                <a:latin typeface="Calibri" pitchFamily="34" charset="0"/>
                <a:ea typeface="Calibri" pitchFamily="34" charset="0"/>
                <a:cs typeface="Calibri" pitchFamily="34" charset="0"/>
              </a:rPr>
              <a:t>dışı bir öğretmenin sınavda görev alması </a:t>
            </a:r>
            <a:r>
              <a:rPr lang="tr-TR" sz="2000" b="0" dirty="0" smtClean="0">
                <a:latin typeface="Calibri" pitchFamily="34" charset="0"/>
                <a:ea typeface="Calibri" pitchFamily="34" charset="0"/>
                <a:cs typeface="Calibri" pitchFamily="34" charset="0"/>
              </a:rPr>
              <a:t>sağlanacaktır.</a:t>
            </a:r>
          </a:p>
          <a:p>
            <a:pPr>
              <a:buFont typeface="Wingdings" pitchFamily="2" charset="2"/>
              <a:buChar char="q"/>
            </a:pPr>
            <a:r>
              <a:rPr lang="tr-TR" sz="2000" b="0" dirty="0" smtClean="0">
                <a:solidFill>
                  <a:srgbClr val="FF0000"/>
                </a:solidFill>
                <a:latin typeface="Calibri" pitchFamily="34" charset="0"/>
                <a:ea typeface="Calibri" pitchFamily="34" charset="0"/>
                <a:cs typeface="Calibri" pitchFamily="34" charset="0"/>
              </a:rPr>
              <a:t>Sınav </a:t>
            </a:r>
            <a:r>
              <a:rPr lang="tr-TR" sz="2000" b="0" dirty="0">
                <a:solidFill>
                  <a:srgbClr val="FF0000"/>
                </a:solidFill>
                <a:latin typeface="Calibri" pitchFamily="34" charset="0"/>
                <a:ea typeface="Calibri" pitchFamily="34" charset="0"/>
                <a:cs typeface="Calibri" pitchFamily="34" charset="0"/>
              </a:rPr>
              <a:t>yapılan tarihte dersi olmasa bile sınav yapılan dersin öğretmenleri okulda hazır bulunacaktır</a:t>
            </a:r>
            <a:r>
              <a:rPr lang="tr-TR" sz="2000" b="0" dirty="0" smtClean="0">
                <a:solidFill>
                  <a:srgbClr val="FF0000"/>
                </a:solidFill>
                <a:latin typeface="Calibri" pitchFamily="34" charset="0"/>
                <a:ea typeface="Calibri" pitchFamily="34" charset="0"/>
                <a:cs typeface="Calibri" pitchFamily="34" charset="0"/>
              </a:rPr>
              <a:t>.</a:t>
            </a:r>
          </a:p>
          <a:p>
            <a:pPr>
              <a:buFont typeface="Wingdings" pitchFamily="2" charset="2"/>
              <a:buChar char="q"/>
            </a:pPr>
            <a:r>
              <a:rPr lang="tr-TR" sz="2000" b="0" dirty="0"/>
              <a:t>Ortak yazılı sınavın gerçekleştirildiği tarih ve saat aralığında sınav yapılan sınıfların bulunduğu okulun her koridorunda birer görevli öğretmeni/yöneticiyi nöbetçi olarak görevlendirmek, </a:t>
            </a:r>
          </a:p>
          <a:p>
            <a:pPr>
              <a:buFont typeface="Wingdings" pitchFamily="2" charset="2"/>
              <a:buChar char="q"/>
            </a:pPr>
            <a:r>
              <a:rPr lang="tr-TR" sz="2000" b="0" dirty="0" smtClean="0">
                <a:latin typeface="Calibri" pitchFamily="34" charset="0"/>
                <a:ea typeface="Calibri" pitchFamily="34" charset="0"/>
                <a:cs typeface="Calibri" pitchFamily="34" charset="0"/>
              </a:rPr>
              <a:t>Ortak </a:t>
            </a:r>
            <a:r>
              <a:rPr lang="tr-TR" sz="2000" b="0" dirty="0">
                <a:latin typeface="Calibri" pitchFamily="34" charset="0"/>
                <a:ea typeface="Calibri" pitchFamily="34" charset="0"/>
                <a:cs typeface="Calibri" pitchFamily="34" charset="0"/>
              </a:rPr>
              <a:t>yazılı sınav süresince öğrencilerin sınıftan çıkmaması esastır ancak zorunlu hâllerde nöbetçi öğretmen/yönetici gözetiminde öğrencinin sınıftan çıkmasına izin verilecektir. Öğrencinin tekrar sınıfa dönmesi durumunda sınavına devam etmesi sağlanacak fakat bu öğrenciye ek süre verilmeyecektir.</a:t>
            </a:r>
          </a:p>
          <a:p>
            <a:pPr>
              <a:buFont typeface="Wingdings" pitchFamily="2" charset="2"/>
              <a:buChar char="q"/>
            </a:pPr>
            <a:endParaRPr lang="tr-TR" sz="2000" b="0" dirty="0">
              <a:solidFill>
                <a:srgbClr val="FF0000"/>
              </a:solidFill>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3212537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BEP/KAYNAŞTIRMA</a:t>
            </a:r>
            <a:endParaRPr lang="tr-TR" dirty="0"/>
          </a:p>
        </p:txBody>
      </p:sp>
      <p:sp>
        <p:nvSpPr>
          <p:cNvPr id="3" name="İçerik Yer Tutucusu 2"/>
          <p:cNvSpPr>
            <a:spLocks noGrp="1"/>
          </p:cNvSpPr>
          <p:nvPr>
            <p:ph idx="1"/>
          </p:nvPr>
        </p:nvSpPr>
        <p:spPr/>
        <p:txBody>
          <a:bodyPr>
            <a:normAutofit/>
          </a:bodyPr>
          <a:lstStyle/>
          <a:p>
            <a:pPr>
              <a:buFont typeface="Wingdings" pitchFamily="2" charset="2"/>
              <a:buChar char="q"/>
            </a:pPr>
            <a:r>
              <a:rPr lang="tr-TR" sz="2000" b="0" dirty="0">
                <a:latin typeface="Calibri" pitchFamily="34" charset="0"/>
                <a:ea typeface="Calibri" pitchFamily="34" charset="0"/>
                <a:cs typeface="Calibri" pitchFamily="34" charset="0"/>
              </a:rPr>
              <a:t>Kaynaştırma/bütünleştirme yoluyla eğitim öğretimlerine devam eden öğrencilere yönelik ölçme ve değerlendirmede, bireyselleştirilmiş eğitim programı (BEP) esas alınacaktır. </a:t>
            </a:r>
            <a:r>
              <a:rPr lang="tr-TR" sz="2000" b="0" dirty="0">
                <a:solidFill>
                  <a:srgbClr val="FF0000"/>
                </a:solidFill>
                <a:latin typeface="Calibri" pitchFamily="34" charset="0"/>
                <a:ea typeface="Calibri" pitchFamily="34" charset="0"/>
                <a:cs typeface="Calibri" pitchFamily="34" charset="0"/>
              </a:rPr>
              <a:t>BEP kapsamındaki öğrencilerin sınav sorularının hazırlanması ve değerlendirilmesi branş/alan öğretmenleri tarafından yapılacaktır. </a:t>
            </a:r>
            <a:r>
              <a:rPr lang="tr-TR" sz="2000" b="0" dirty="0">
                <a:latin typeface="Calibri" pitchFamily="34" charset="0"/>
                <a:ea typeface="Calibri" pitchFamily="34" charset="0"/>
                <a:cs typeface="Calibri" pitchFamily="34" charset="0"/>
              </a:rPr>
              <a:t>Bu öğrenciler diğer öğrencilerle beraber aynı sınıfta sınava girebileceği gibi özel durumlarda farklı bir sınıfta da sınava girebileceklerdir. Okul müdürlükleri bu öğrencilere yönelik gerekli sınav tedbir hizmetlerinin alınmasını </a:t>
            </a:r>
            <a:r>
              <a:rPr lang="tr-TR" sz="2000" b="0" dirty="0" smtClean="0">
                <a:latin typeface="Calibri" pitchFamily="34" charset="0"/>
                <a:ea typeface="Calibri" pitchFamily="34" charset="0"/>
                <a:cs typeface="Calibri" pitchFamily="34" charset="0"/>
              </a:rPr>
              <a:t>sağlayacaktır.</a:t>
            </a:r>
          </a:p>
          <a:p>
            <a:pPr>
              <a:buFont typeface="Wingdings" pitchFamily="2" charset="2"/>
              <a:buChar char="q"/>
            </a:pPr>
            <a:r>
              <a:rPr lang="tr-TR" sz="2000" b="0" dirty="0" smtClean="0">
                <a:latin typeface="Calibri" pitchFamily="34" charset="0"/>
                <a:ea typeface="Calibri" pitchFamily="34" charset="0"/>
                <a:cs typeface="Calibri" pitchFamily="34" charset="0"/>
              </a:rPr>
              <a:t>Evde </a:t>
            </a:r>
            <a:r>
              <a:rPr lang="tr-TR" sz="2000" b="0" dirty="0">
                <a:latin typeface="Calibri" pitchFamily="34" charset="0"/>
                <a:ea typeface="Calibri" pitchFamily="34" charset="0"/>
                <a:cs typeface="Calibri" pitchFamily="34" charset="0"/>
              </a:rPr>
              <a:t>veya hastanede eğitim hizmetlerinden yararlanan öğrencilerin ortak yazılı sınavlara katılım durumları ile ilgili süreçlerden okul müdürlükleri sorumludur. Okul müdürlükleri bu öğrencilere yönelik gerekli sınav tedbir hizmetlerinin alınmasını sağlayacaktır. </a:t>
            </a:r>
          </a:p>
        </p:txBody>
      </p:sp>
    </p:spTree>
    <p:extLst>
      <p:ext uri="{BB962C8B-B14F-4D97-AF65-F5344CB8AC3E}">
        <p14:creationId xmlns:p14="http://schemas.microsoft.com/office/powerpoint/2010/main" val="15506357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2192</TotalTime>
  <Words>2650</Words>
  <Application>Microsoft Office PowerPoint</Application>
  <PresentationFormat>Özel</PresentationFormat>
  <Paragraphs>158</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Açılar</vt:lpstr>
      <vt:lpstr>2023-2024 EĞİTİM ÖĞRETİM YILI II. DÖNEM BAKAnLIK VE İL ORTAK SINAVLARI BİLGİLENDİRME TOPLANTISI</vt:lpstr>
      <vt:lpstr>PowerPoint Sunusu</vt:lpstr>
      <vt:lpstr>2023-2024 EĞİTİM ÖĞRETİM YILI 2. DÖNEM 1. YAZILI SINAVLAR  (ÜLKE GENELİ ORTAK) KILAVUZU </vt:lpstr>
      <vt:lpstr>PUANLAMA/DEĞERLENDİRME</vt:lpstr>
      <vt:lpstr>PowerPoint Sunusu</vt:lpstr>
      <vt:lpstr>PowerPoint Sunusu</vt:lpstr>
      <vt:lpstr>PowerPoint Sunusu</vt:lpstr>
      <vt:lpstr>PowerPoint Sunusu</vt:lpstr>
      <vt:lpstr>BEP/KAYNAŞTIRMA</vt:lpstr>
      <vt:lpstr>PowerPoint Sunusu</vt:lpstr>
      <vt:lpstr>PowerPoint Sunusu</vt:lpstr>
      <vt:lpstr>PowerPoint Sunusu</vt:lpstr>
      <vt:lpstr>PowerPoint Sunusu</vt:lpstr>
      <vt:lpstr>ORTAK YAZILI SINAV SORU TÜRLERİ VE SAYILARI</vt:lpstr>
      <vt:lpstr>ORTAK YAZILI SINAVLARIN UYGULAMA TAKVİMİ, OTURUMLARI VE SAATLERİ</vt:lpstr>
      <vt:lpstr>OKUL MÜDÜRLÜKLERİNİN YAPACAĞI İŞ VE İŞLEMLER</vt:lpstr>
      <vt:lpstr>OKUL MÜDÜRLÜKLERİNİN YAPACAĞI İŞ VE İŞLEMLER</vt:lpstr>
      <vt:lpstr>OKUL MÜDÜRLÜKLERİNİN YAPACAĞI İŞ VE İŞLEMLER</vt:lpstr>
      <vt:lpstr>ORTAK YAZILI SINAVLARIN DEĞERLENDİRİLMESİ</vt:lpstr>
      <vt:lpstr>ORTAK YAZILI SINAVLARIN DEĞERLENDİRİLMESİ</vt:lpstr>
      <vt:lpstr>SON HATIRLATMALAR</vt:lpstr>
      <vt:lpstr>İL GENELİ ortak sInavlar</vt:lpstr>
      <vt:lpstr>OPTİKLERİN TESLİM ALINMASI VE EDİLMESİ</vt:lpstr>
      <vt:lpstr>İLAVE NOTLAR</vt:lpstr>
      <vt:lpstr>PowerPoint Sunusu</vt:lpstr>
      <vt:lpstr>GÖREVLi/GÖZETMEN ÖĞRETMENLERiN YAPACAĞI iş VE işLEMLER </vt:lpstr>
      <vt:lpstr>GÖREVLi/GÖZETMEN ÖĞRETMENLERiN YAPACAĞI iş VE işLEMLER </vt:lpstr>
      <vt:lpstr>ORTAK YAZILI SINAVLARDA UYULMASI GEREKEN KURALLAR </vt:lpstr>
      <vt:lpstr>teşekkürler</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MİLLÎ EĞİTİM BAKANLIĞI  ÖLÇME VE DEĞERLENDİRME YÖNETMELİĞİ</dc:title>
  <dc:creator>Trabzon ÖDM</dc:creator>
  <cp:lastModifiedBy>Casper</cp:lastModifiedBy>
  <cp:revision>160</cp:revision>
  <dcterms:created xsi:type="dcterms:W3CDTF">2023-09-29T12:16:30Z</dcterms:created>
  <dcterms:modified xsi:type="dcterms:W3CDTF">2024-03-20T06:01:19Z</dcterms:modified>
</cp:coreProperties>
</file>